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0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9FFBD-AC2C-4014-85C7-B1A3089E7A3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8A085-50ED-425E-89B6-49DA4EDEB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56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888E9-9B6B-1043-A0BE-4CA56D1E2E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043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76488" y="547688"/>
            <a:ext cx="4872037" cy="2740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55F7B-8217-4A94-930C-1F0F81FB4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2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830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82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34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674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824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72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38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774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3pPr>
            <a:lvl4pPr marL="1828160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54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6934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32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70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094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84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5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7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87" indent="0">
              <a:buNone/>
              <a:defRPr sz="2666" b="1"/>
            </a:lvl2pPr>
            <a:lvl3pPr marL="1218774" indent="0">
              <a:buNone/>
              <a:defRPr sz="2399" b="1"/>
            </a:lvl3pPr>
            <a:lvl4pPr marL="1828160" indent="0">
              <a:buNone/>
              <a:defRPr sz="2132" b="1"/>
            </a:lvl4pPr>
            <a:lvl5pPr marL="2437547" indent="0">
              <a:buNone/>
              <a:defRPr sz="2132" b="1"/>
            </a:lvl5pPr>
            <a:lvl6pPr marL="3046934" indent="0">
              <a:buNone/>
              <a:defRPr sz="2132" b="1"/>
            </a:lvl6pPr>
            <a:lvl7pPr marL="3656321" indent="0">
              <a:buNone/>
              <a:defRPr sz="2132" b="1"/>
            </a:lvl7pPr>
            <a:lvl8pPr marL="4265707" indent="0">
              <a:buNone/>
              <a:defRPr sz="2132" b="1"/>
            </a:lvl8pPr>
            <a:lvl9pPr marL="4875094" indent="0">
              <a:buNone/>
              <a:defRPr sz="21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5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87" indent="0">
              <a:buNone/>
              <a:defRPr sz="2666" b="1"/>
            </a:lvl2pPr>
            <a:lvl3pPr marL="1218774" indent="0">
              <a:buNone/>
              <a:defRPr sz="2399" b="1"/>
            </a:lvl3pPr>
            <a:lvl4pPr marL="1828160" indent="0">
              <a:buNone/>
              <a:defRPr sz="2132" b="1"/>
            </a:lvl4pPr>
            <a:lvl5pPr marL="2437547" indent="0">
              <a:buNone/>
              <a:defRPr sz="2132" b="1"/>
            </a:lvl5pPr>
            <a:lvl6pPr marL="3046934" indent="0">
              <a:buNone/>
              <a:defRPr sz="2132" b="1"/>
            </a:lvl6pPr>
            <a:lvl7pPr marL="3656321" indent="0">
              <a:buNone/>
              <a:defRPr sz="2132" b="1"/>
            </a:lvl7pPr>
            <a:lvl8pPr marL="4265707" indent="0">
              <a:buNone/>
              <a:defRPr sz="2132" b="1"/>
            </a:lvl8pPr>
            <a:lvl9pPr marL="4875094" indent="0">
              <a:buNone/>
              <a:defRPr sz="21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30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3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825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1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387" indent="0">
              <a:buNone/>
              <a:defRPr sz="1600"/>
            </a:lvl2pPr>
            <a:lvl3pPr marL="1218774" indent="0">
              <a:buNone/>
              <a:defRPr sz="1333"/>
            </a:lvl3pPr>
            <a:lvl4pPr marL="1828160" indent="0">
              <a:buNone/>
              <a:defRPr sz="1200"/>
            </a:lvl4pPr>
            <a:lvl5pPr marL="2437547" indent="0">
              <a:buNone/>
              <a:defRPr sz="1200"/>
            </a:lvl5pPr>
            <a:lvl6pPr marL="3046934" indent="0">
              <a:buNone/>
              <a:defRPr sz="1200"/>
            </a:lvl6pPr>
            <a:lvl7pPr marL="3656321" indent="0">
              <a:buNone/>
              <a:defRPr sz="1200"/>
            </a:lvl7pPr>
            <a:lvl8pPr marL="4265707" indent="0">
              <a:buNone/>
              <a:defRPr sz="1200"/>
            </a:lvl8pPr>
            <a:lvl9pPr marL="487509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912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44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3"/>
            <a:ext cx="7315200" cy="566739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387" indent="0">
              <a:buNone/>
              <a:defRPr sz="3732"/>
            </a:lvl2pPr>
            <a:lvl3pPr marL="1218774" indent="0">
              <a:buNone/>
              <a:defRPr sz="3199"/>
            </a:lvl3pPr>
            <a:lvl4pPr marL="1828160" indent="0">
              <a:buNone/>
              <a:defRPr sz="2666"/>
            </a:lvl4pPr>
            <a:lvl5pPr marL="2437547" indent="0">
              <a:buNone/>
              <a:defRPr sz="2666"/>
            </a:lvl5pPr>
            <a:lvl6pPr marL="3046934" indent="0">
              <a:buNone/>
              <a:defRPr sz="2666"/>
            </a:lvl6pPr>
            <a:lvl7pPr marL="3656321" indent="0">
              <a:buNone/>
              <a:defRPr sz="2666"/>
            </a:lvl7pPr>
            <a:lvl8pPr marL="4265707" indent="0">
              <a:buNone/>
              <a:defRPr sz="2666"/>
            </a:lvl8pPr>
            <a:lvl9pPr marL="4875094" indent="0">
              <a:buNone/>
              <a:defRPr sz="2666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4"/>
            <a:ext cx="7315200" cy="804863"/>
          </a:xfrm>
        </p:spPr>
        <p:txBody>
          <a:bodyPr/>
          <a:lstStyle>
            <a:lvl1pPr marL="0" indent="0">
              <a:buNone/>
              <a:defRPr sz="1866"/>
            </a:lvl1pPr>
            <a:lvl2pPr marL="609387" indent="0">
              <a:buNone/>
              <a:defRPr sz="1600"/>
            </a:lvl2pPr>
            <a:lvl3pPr marL="1218774" indent="0">
              <a:buNone/>
              <a:defRPr sz="1333"/>
            </a:lvl3pPr>
            <a:lvl4pPr marL="1828160" indent="0">
              <a:buNone/>
              <a:defRPr sz="1200"/>
            </a:lvl4pPr>
            <a:lvl5pPr marL="2437547" indent="0">
              <a:buNone/>
              <a:defRPr sz="1200"/>
            </a:lvl5pPr>
            <a:lvl6pPr marL="3046934" indent="0">
              <a:buNone/>
              <a:defRPr sz="1200"/>
            </a:lvl6pPr>
            <a:lvl7pPr marL="3656321" indent="0">
              <a:buNone/>
              <a:defRPr sz="1200"/>
            </a:lvl7pPr>
            <a:lvl8pPr marL="4265707" indent="0">
              <a:buNone/>
              <a:defRPr sz="1200"/>
            </a:lvl8pPr>
            <a:lvl9pPr marL="487509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566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280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151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2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7" indent="0" algn="ctr">
              <a:buNone/>
              <a:defRPr sz="1600"/>
            </a:lvl6pPr>
            <a:lvl7pPr marL="2742308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54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321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2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3pPr>
            <a:lvl4pPr marL="1371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83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73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1999" b="1"/>
            </a:lvl2pPr>
            <a:lvl3pPr marL="914103" indent="0">
              <a:buNone/>
              <a:defRPr sz="1866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1999" b="1"/>
            </a:lvl2pPr>
            <a:lvl3pPr marL="914103" indent="0">
              <a:buNone/>
              <a:defRPr sz="1866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848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931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2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29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594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3pPr>
            <a:lvl4pPr marL="182788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18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647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5770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06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4362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76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2" indent="0">
              <a:buNone/>
              <a:defRPr sz="1467"/>
            </a:lvl2pPr>
            <a:lvl3pPr marL="914103" indent="0">
              <a:buNone/>
              <a:defRPr sz="1200"/>
            </a:lvl3pPr>
            <a:lvl4pPr marL="1371155" indent="0">
              <a:buNone/>
              <a:defRPr sz="1067"/>
            </a:lvl4pPr>
            <a:lvl5pPr marL="1828205" indent="0">
              <a:buNone/>
              <a:defRPr sz="1067"/>
            </a:lvl5pPr>
            <a:lvl6pPr marL="2285257" indent="0">
              <a:buNone/>
              <a:defRPr sz="1067"/>
            </a:lvl6pPr>
            <a:lvl7pPr marL="2742308" indent="0">
              <a:buNone/>
              <a:defRPr sz="1067"/>
            </a:lvl7pPr>
            <a:lvl8pPr marL="3199360" indent="0">
              <a:buNone/>
              <a:defRPr sz="1067"/>
            </a:lvl8pPr>
            <a:lvl9pPr marL="365641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712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52" indent="0">
              <a:buNone/>
              <a:defRPr sz="2799"/>
            </a:lvl2pPr>
            <a:lvl3pPr marL="914103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2" indent="0">
              <a:buNone/>
              <a:defRPr sz="19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2" indent="0">
              <a:buNone/>
              <a:defRPr sz="1467"/>
            </a:lvl2pPr>
            <a:lvl3pPr marL="914103" indent="0">
              <a:buNone/>
              <a:defRPr sz="1200"/>
            </a:lvl3pPr>
            <a:lvl4pPr marL="1371155" indent="0">
              <a:buNone/>
              <a:defRPr sz="1067"/>
            </a:lvl4pPr>
            <a:lvl5pPr marL="1828205" indent="0">
              <a:buNone/>
              <a:defRPr sz="1067"/>
            </a:lvl5pPr>
            <a:lvl6pPr marL="2285257" indent="0">
              <a:buNone/>
              <a:defRPr sz="1067"/>
            </a:lvl6pPr>
            <a:lvl7pPr marL="2742308" indent="0">
              <a:buNone/>
              <a:defRPr sz="1067"/>
            </a:lvl7pPr>
            <a:lvl8pPr marL="3199360" indent="0">
              <a:buNone/>
              <a:defRPr sz="1067"/>
            </a:lvl8pPr>
            <a:lvl9pPr marL="365641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0944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060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8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8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75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5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03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292" indent="0">
              <a:buNone/>
              <a:defRPr sz="2666" b="1"/>
            </a:lvl2pPr>
            <a:lvl3pPr marL="1218594" indent="0">
              <a:buNone/>
              <a:defRPr sz="2399" b="1"/>
            </a:lvl3pPr>
            <a:lvl4pPr marL="1827888" indent="0">
              <a:buNone/>
              <a:defRPr sz="2132" b="1"/>
            </a:lvl4pPr>
            <a:lvl5pPr marL="2437187" indent="0">
              <a:buNone/>
              <a:defRPr sz="2132" b="1"/>
            </a:lvl5pPr>
            <a:lvl6pPr marL="3046478" indent="0">
              <a:buNone/>
              <a:defRPr sz="2132" b="1"/>
            </a:lvl6pPr>
            <a:lvl7pPr marL="3655770" indent="0">
              <a:buNone/>
              <a:defRPr sz="2132" b="1"/>
            </a:lvl7pPr>
            <a:lvl8pPr marL="4265067" indent="0">
              <a:buNone/>
              <a:defRPr sz="2132" b="1"/>
            </a:lvl8pPr>
            <a:lvl9pPr marL="4874362" indent="0">
              <a:buNone/>
              <a:defRPr sz="21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5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292" indent="0">
              <a:buNone/>
              <a:defRPr sz="2666" b="1"/>
            </a:lvl2pPr>
            <a:lvl3pPr marL="1218594" indent="0">
              <a:buNone/>
              <a:defRPr sz="2399" b="1"/>
            </a:lvl3pPr>
            <a:lvl4pPr marL="1827888" indent="0">
              <a:buNone/>
              <a:defRPr sz="2132" b="1"/>
            </a:lvl4pPr>
            <a:lvl5pPr marL="2437187" indent="0">
              <a:buNone/>
              <a:defRPr sz="2132" b="1"/>
            </a:lvl5pPr>
            <a:lvl6pPr marL="3046478" indent="0">
              <a:buNone/>
              <a:defRPr sz="2132" b="1"/>
            </a:lvl6pPr>
            <a:lvl7pPr marL="3655770" indent="0">
              <a:buNone/>
              <a:defRPr sz="2132" b="1"/>
            </a:lvl7pPr>
            <a:lvl8pPr marL="4265067" indent="0">
              <a:buNone/>
              <a:defRPr sz="2132" b="1"/>
            </a:lvl8pPr>
            <a:lvl9pPr marL="4874362" indent="0">
              <a:buNone/>
              <a:defRPr sz="21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0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19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59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292" indent="0">
              <a:buNone/>
              <a:defRPr sz="1600"/>
            </a:lvl2pPr>
            <a:lvl3pPr marL="1218594" indent="0">
              <a:buNone/>
              <a:defRPr sz="1333"/>
            </a:lvl3pPr>
            <a:lvl4pPr marL="1827888" indent="0">
              <a:buNone/>
              <a:defRPr sz="1200"/>
            </a:lvl4pPr>
            <a:lvl5pPr marL="2437187" indent="0">
              <a:buNone/>
              <a:defRPr sz="1200"/>
            </a:lvl5pPr>
            <a:lvl6pPr marL="3046478" indent="0">
              <a:buNone/>
              <a:defRPr sz="1200"/>
            </a:lvl6pPr>
            <a:lvl7pPr marL="3655770" indent="0">
              <a:buNone/>
              <a:defRPr sz="1200"/>
            </a:lvl7pPr>
            <a:lvl8pPr marL="4265067" indent="0">
              <a:buNone/>
              <a:defRPr sz="1200"/>
            </a:lvl8pPr>
            <a:lvl9pPr marL="487436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3"/>
            <a:ext cx="7315200" cy="566739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292" indent="0">
              <a:buNone/>
              <a:defRPr sz="3732"/>
            </a:lvl2pPr>
            <a:lvl3pPr marL="1218594" indent="0">
              <a:buNone/>
              <a:defRPr sz="3199"/>
            </a:lvl3pPr>
            <a:lvl4pPr marL="1827888" indent="0">
              <a:buNone/>
              <a:defRPr sz="2666"/>
            </a:lvl4pPr>
            <a:lvl5pPr marL="2437187" indent="0">
              <a:buNone/>
              <a:defRPr sz="2666"/>
            </a:lvl5pPr>
            <a:lvl6pPr marL="3046478" indent="0">
              <a:buNone/>
              <a:defRPr sz="2666"/>
            </a:lvl6pPr>
            <a:lvl7pPr marL="3655770" indent="0">
              <a:buNone/>
              <a:defRPr sz="2666"/>
            </a:lvl7pPr>
            <a:lvl8pPr marL="4265067" indent="0">
              <a:buNone/>
              <a:defRPr sz="2666"/>
            </a:lvl8pPr>
            <a:lvl9pPr marL="4874362" indent="0">
              <a:buNone/>
              <a:defRPr sz="2666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9"/>
            <a:ext cx="7315200" cy="804863"/>
          </a:xfrm>
        </p:spPr>
        <p:txBody>
          <a:bodyPr/>
          <a:lstStyle>
            <a:lvl1pPr marL="0" indent="0">
              <a:buNone/>
              <a:defRPr sz="1866"/>
            </a:lvl1pPr>
            <a:lvl2pPr marL="609292" indent="0">
              <a:buNone/>
              <a:defRPr sz="1600"/>
            </a:lvl2pPr>
            <a:lvl3pPr marL="1218594" indent="0">
              <a:buNone/>
              <a:defRPr sz="1333"/>
            </a:lvl3pPr>
            <a:lvl4pPr marL="1827888" indent="0">
              <a:buNone/>
              <a:defRPr sz="1200"/>
            </a:lvl4pPr>
            <a:lvl5pPr marL="2437187" indent="0">
              <a:buNone/>
              <a:defRPr sz="1200"/>
            </a:lvl5pPr>
            <a:lvl6pPr marL="3046478" indent="0">
              <a:buNone/>
              <a:defRPr sz="1200"/>
            </a:lvl6pPr>
            <a:lvl7pPr marL="3655770" indent="0">
              <a:buNone/>
              <a:defRPr sz="1200"/>
            </a:lvl7pPr>
            <a:lvl8pPr marL="4265067" indent="0">
              <a:buNone/>
              <a:defRPr sz="1200"/>
            </a:lvl8pPr>
            <a:lvl9pPr marL="487436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236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defTabSz="1218594"/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94"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defTabSz="1218594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defTabSz="1218594"/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94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07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859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456970" indent="-456970" algn="l" defTabSz="1218594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990109" indent="-380811" algn="l" defTabSz="1218594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2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523240" indent="-304645" algn="l" defTabSz="121859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2132533" indent="-304645" algn="l" defTabSz="1218594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6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741831" indent="-304645" algn="l" defTabSz="1218594" rtl="0" eaLnBrk="1" latinLnBrk="0" hangingPunct="1">
        <a:spcBef>
          <a:spcPct val="20000"/>
        </a:spcBef>
        <a:buFont typeface="Arial" panose="020B0604020202020204" pitchFamily="34" charset="0"/>
        <a:buChar char="»"/>
        <a:defRPr sz="2666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3351122" indent="-304645" algn="l" defTabSz="12185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0422" indent="-304645" algn="l" defTabSz="12185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69717" indent="-304645" algn="l" defTabSz="12185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011" indent="-304645" algn="l" defTabSz="12185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9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292" algn="l" defTabSz="121859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594" algn="l" defTabSz="121859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888" algn="l" defTabSz="121859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187" algn="l" defTabSz="121859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478" algn="l" defTabSz="121859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5770" algn="l" defTabSz="121859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067" algn="l" defTabSz="121859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362" algn="l" defTabSz="121859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78969-3AF7-7843-B255-749D3E33778E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9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387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41" indent="-457041" algn="l" defTabSz="609387" rtl="0" eaLnBrk="1" latinLnBrk="0" hangingPunct="1">
        <a:spcBef>
          <a:spcPct val="20000"/>
        </a:spcBef>
        <a:buFont typeface="Arial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253" indent="-380867" algn="l" defTabSz="609387" rtl="0" eaLnBrk="1" latinLnBrk="0" hangingPunct="1">
        <a:spcBef>
          <a:spcPct val="20000"/>
        </a:spcBef>
        <a:buFont typeface="Arial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468" indent="-304693" algn="l" defTabSz="609387" rtl="0" eaLnBrk="1" latinLnBrk="0" hangingPunct="1">
        <a:spcBef>
          <a:spcPct val="20000"/>
        </a:spcBef>
        <a:buFont typeface="Arial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853" indent="-304693" algn="l" defTabSz="609387" rtl="0" eaLnBrk="1" latinLnBrk="0" hangingPunct="1">
        <a:spcBef>
          <a:spcPct val="20000"/>
        </a:spcBef>
        <a:buFont typeface="Arial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239" indent="-304693" algn="l" defTabSz="609387" rtl="0" eaLnBrk="1" latinLnBrk="0" hangingPunct="1">
        <a:spcBef>
          <a:spcPct val="20000"/>
        </a:spcBef>
        <a:buFont typeface="Arial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626" indent="-304693" algn="l" defTabSz="609387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013" indent="-304693" algn="l" defTabSz="609387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400" indent="-304693" algn="l" defTabSz="609387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787" indent="-304693" algn="l" defTabSz="609387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87" algn="l" defTabSz="6093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74" algn="l" defTabSz="6093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0" algn="l" defTabSz="6093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547" algn="l" defTabSz="6093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934" algn="l" defTabSz="6093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321" algn="l" defTabSz="6093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707" algn="l" defTabSz="6093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094" algn="l" defTabSz="6093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3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8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2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2" algn="l" defTabSz="91410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6.wdp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vonnel\Downloads\iStock-4808593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1410180"/>
            <a:ext cx="12188825" cy="407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tls weight lo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090" y="1952287"/>
            <a:ext cx="6887366" cy="2315877"/>
          </a:xfrm>
          <a:prstGeom prst="rect">
            <a:avLst/>
          </a:prstGeom>
          <a:noFill/>
          <a:effectLst>
            <a:glow rad="927100">
              <a:schemeClr val="bg2">
                <a:lumMod val="75000"/>
                <a:alpha val="35000"/>
              </a:schemeClr>
            </a:glow>
            <a:outerShdw blurRad="1778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3810010" y="4066631"/>
            <a:ext cx="7761413" cy="1376785"/>
          </a:xfrm>
          <a:prstGeom prst="rect">
            <a:avLst/>
          </a:prstGeom>
        </p:spPr>
        <p:txBody>
          <a:bodyPr lIns="121869" tIns="60935" rIns="121869" bIns="60935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04">
              <a:buNone/>
            </a:pPr>
            <a:r>
              <a:rPr lang="zh-TW" altLang="en-US" sz="4266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給你的是無限機會</a:t>
            </a:r>
            <a:endParaRPr lang="en-US" sz="4266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4503813-9A18-174A-825D-C5268E09F86D}"/>
              </a:ext>
            </a:extLst>
          </p:cNvPr>
          <p:cNvSpPr txBox="1">
            <a:spLocks/>
          </p:cNvSpPr>
          <p:nvPr/>
        </p:nvSpPr>
        <p:spPr>
          <a:xfrm>
            <a:off x="2215295" y="1410179"/>
            <a:ext cx="7761413" cy="687208"/>
          </a:xfrm>
          <a:prstGeom prst="rect">
            <a:avLst/>
          </a:prstGeom>
        </p:spPr>
        <p:txBody>
          <a:bodyPr lIns="121869" tIns="60935" rIns="121869" bIns="60935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8804">
              <a:buNone/>
            </a:pPr>
            <a:endParaRPr lang="en-US" sz="3732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70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vonnel\Downloads\iStock-4808593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1410180"/>
            <a:ext cx="12188825" cy="407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tls weight lo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090" y="1952287"/>
            <a:ext cx="6887366" cy="2315877"/>
          </a:xfrm>
          <a:prstGeom prst="rect">
            <a:avLst/>
          </a:prstGeom>
          <a:noFill/>
          <a:effectLst>
            <a:glow rad="927100">
              <a:schemeClr val="bg2">
                <a:lumMod val="75000"/>
                <a:alpha val="35000"/>
              </a:schemeClr>
            </a:glow>
            <a:outerShdw blurRad="1778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3810010" y="4066631"/>
            <a:ext cx="7761413" cy="1376785"/>
          </a:xfrm>
          <a:prstGeom prst="rect">
            <a:avLst/>
          </a:prstGeom>
        </p:spPr>
        <p:txBody>
          <a:bodyPr lIns="121869" tIns="60935" rIns="121869" bIns="60935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04">
              <a:buNone/>
              <a:defRPr/>
            </a:pPr>
            <a:r>
              <a:rPr lang="zh-TW" altLang="en-US" sz="4266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給你的是無限機會</a:t>
            </a:r>
            <a:endParaRPr lang="en-US" sz="4266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4503813-9A18-174A-825D-C5268E09F86D}"/>
              </a:ext>
            </a:extLst>
          </p:cNvPr>
          <p:cNvSpPr txBox="1">
            <a:spLocks/>
          </p:cNvSpPr>
          <p:nvPr/>
        </p:nvSpPr>
        <p:spPr>
          <a:xfrm>
            <a:off x="2215295" y="1410179"/>
            <a:ext cx="7761413" cy="687208"/>
          </a:xfrm>
          <a:prstGeom prst="rect">
            <a:avLst/>
          </a:prstGeom>
        </p:spPr>
        <p:txBody>
          <a:bodyPr lIns="121869" tIns="60935" rIns="121869" bIns="60935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8804">
              <a:buNone/>
              <a:defRPr/>
            </a:pPr>
            <a:endParaRPr lang="en-US" sz="3732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21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588" y="894"/>
            <a:ext cx="12188825" cy="6881607"/>
          </a:xfrm>
          <a:prstGeom prst="rect">
            <a:avLst/>
          </a:prstGeom>
          <a:solidFill>
            <a:schemeClr val="tx1">
              <a:lumMod val="95000"/>
              <a:lumOff val="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pPr algn="ctr" defTabSz="1218594">
              <a:defRPr/>
            </a:pPr>
            <a:endParaRPr lang="en-US" sz="2399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981867" y="3632148"/>
            <a:ext cx="311819" cy="304721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29046" y="3530574"/>
            <a:ext cx="342298" cy="38824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186088" y="1678244"/>
            <a:ext cx="2193989" cy="2102572"/>
            <a:chOff x="1502837" y="2600943"/>
            <a:chExt cx="1479714" cy="1584959"/>
          </a:xfrm>
          <a:solidFill>
            <a:schemeClr val="bg1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2" name="Oval 11"/>
            <p:cNvSpPr/>
            <p:nvPr/>
          </p:nvSpPr>
          <p:spPr>
            <a:xfrm>
              <a:off x="1502837" y="2600943"/>
              <a:ext cx="1479714" cy="1584959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22">
                <a:defRPr/>
              </a:pPr>
              <a:endParaRPr lang="en-US" sz="1866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2022110" y="3570279"/>
              <a:ext cx="26879" cy="54684"/>
              <a:chOff x="377" y="1991"/>
              <a:chExt cx="29" cy="59"/>
            </a:xfrm>
            <a:grpFill/>
          </p:grpSpPr>
          <p:sp>
            <p:nvSpPr>
              <p:cNvPr id="14" name="Freeform 6"/>
              <p:cNvSpPr>
                <a:spLocks/>
              </p:cNvSpPr>
              <p:nvPr/>
            </p:nvSpPr>
            <p:spPr bwMode="auto">
              <a:xfrm>
                <a:off x="377" y="1991"/>
                <a:ext cx="8" cy="17"/>
              </a:xfrm>
              <a:custGeom>
                <a:avLst/>
                <a:gdLst>
                  <a:gd name="T0" fmla="*/ 39 w 39"/>
                  <a:gd name="T1" fmla="*/ 0 h 85"/>
                  <a:gd name="T2" fmla="*/ 39 w 39"/>
                  <a:gd name="T3" fmla="*/ 85 h 85"/>
                  <a:gd name="T4" fmla="*/ 21 w 39"/>
                  <a:gd name="T5" fmla="*/ 75 h 85"/>
                  <a:gd name="T6" fmla="*/ 9 w 39"/>
                  <a:gd name="T7" fmla="*/ 66 h 85"/>
                  <a:gd name="T8" fmla="*/ 2 w 39"/>
                  <a:gd name="T9" fmla="*/ 54 h 85"/>
                  <a:gd name="T10" fmla="*/ 0 w 39"/>
                  <a:gd name="T11" fmla="*/ 39 h 85"/>
                  <a:gd name="T12" fmla="*/ 3 w 39"/>
                  <a:gd name="T13" fmla="*/ 24 h 85"/>
                  <a:gd name="T14" fmla="*/ 12 w 39"/>
                  <a:gd name="T15" fmla="*/ 14 h 85"/>
                  <a:gd name="T16" fmla="*/ 24 w 39"/>
                  <a:gd name="T17" fmla="*/ 5 h 85"/>
                  <a:gd name="T18" fmla="*/ 39 w 39"/>
                  <a:gd name="T1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85">
                    <a:moveTo>
                      <a:pt x="39" y="0"/>
                    </a:moveTo>
                    <a:lnTo>
                      <a:pt x="39" y="85"/>
                    </a:lnTo>
                    <a:lnTo>
                      <a:pt x="21" y="75"/>
                    </a:lnTo>
                    <a:lnTo>
                      <a:pt x="9" y="66"/>
                    </a:lnTo>
                    <a:lnTo>
                      <a:pt x="2" y="54"/>
                    </a:lnTo>
                    <a:lnTo>
                      <a:pt x="0" y="39"/>
                    </a:lnTo>
                    <a:lnTo>
                      <a:pt x="3" y="24"/>
                    </a:lnTo>
                    <a:lnTo>
                      <a:pt x="12" y="14"/>
                    </a:lnTo>
                    <a:lnTo>
                      <a:pt x="24" y="5"/>
                    </a:lnTo>
                    <a:lnTo>
                      <a:pt x="3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121888" tIns="60944" rIns="121888" bIns="60944" numCol="1" anchor="ctr" anchorCtr="0" compatLnSpc="1">
                <a:prstTxWarp prst="textNoShape">
                  <a:avLst/>
                </a:prstTxWarp>
              </a:bodyPr>
              <a:lstStyle/>
              <a:p>
                <a:pPr defTabSz="913922">
                  <a:defRPr/>
                </a:pPr>
                <a:endParaRPr lang="en-US" sz="1866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398" y="2032"/>
                <a:ext cx="8" cy="18"/>
              </a:xfrm>
              <a:custGeom>
                <a:avLst/>
                <a:gdLst>
                  <a:gd name="T0" fmla="*/ 0 w 44"/>
                  <a:gd name="T1" fmla="*/ 0 h 88"/>
                  <a:gd name="T2" fmla="*/ 19 w 44"/>
                  <a:gd name="T3" fmla="*/ 10 h 88"/>
                  <a:gd name="T4" fmla="*/ 33 w 44"/>
                  <a:gd name="T5" fmla="*/ 19 h 88"/>
                  <a:gd name="T6" fmla="*/ 41 w 44"/>
                  <a:gd name="T7" fmla="*/ 31 h 88"/>
                  <a:gd name="T8" fmla="*/ 44 w 44"/>
                  <a:gd name="T9" fmla="*/ 46 h 88"/>
                  <a:gd name="T10" fmla="*/ 44 w 44"/>
                  <a:gd name="T11" fmla="*/ 51 h 88"/>
                  <a:gd name="T12" fmla="*/ 42 w 44"/>
                  <a:gd name="T13" fmla="*/ 58 h 88"/>
                  <a:gd name="T14" fmla="*/ 39 w 44"/>
                  <a:gd name="T15" fmla="*/ 67 h 88"/>
                  <a:gd name="T16" fmla="*/ 30 w 44"/>
                  <a:gd name="T17" fmla="*/ 75 h 88"/>
                  <a:gd name="T18" fmla="*/ 18 w 44"/>
                  <a:gd name="T19" fmla="*/ 82 h 88"/>
                  <a:gd name="T20" fmla="*/ 0 w 44"/>
                  <a:gd name="T21" fmla="*/ 88 h 88"/>
                  <a:gd name="T22" fmla="*/ 0 w 44"/>
                  <a:gd name="T23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" h="88">
                    <a:moveTo>
                      <a:pt x="0" y="0"/>
                    </a:moveTo>
                    <a:lnTo>
                      <a:pt x="19" y="10"/>
                    </a:lnTo>
                    <a:lnTo>
                      <a:pt x="33" y="19"/>
                    </a:lnTo>
                    <a:lnTo>
                      <a:pt x="41" y="31"/>
                    </a:lnTo>
                    <a:lnTo>
                      <a:pt x="44" y="46"/>
                    </a:lnTo>
                    <a:lnTo>
                      <a:pt x="44" y="51"/>
                    </a:lnTo>
                    <a:lnTo>
                      <a:pt x="42" y="58"/>
                    </a:lnTo>
                    <a:lnTo>
                      <a:pt x="39" y="67"/>
                    </a:lnTo>
                    <a:lnTo>
                      <a:pt x="30" y="75"/>
                    </a:lnTo>
                    <a:lnTo>
                      <a:pt x="18" y="82"/>
                    </a:lnTo>
                    <a:lnTo>
                      <a:pt x="0" y="8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121888" tIns="60944" rIns="121888" bIns="60944" numCol="1" anchor="ctr" anchorCtr="0" compatLnSpc="1">
                <a:prstTxWarp prst="textNoShape">
                  <a:avLst/>
                </a:prstTxWarp>
              </a:bodyPr>
              <a:lstStyle/>
              <a:p>
                <a:pPr defTabSz="913922">
                  <a:defRPr/>
                </a:pPr>
                <a:endParaRPr lang="en-US" sz="1866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42" name="Oval 41"/>
          <p:cNvSpPr/>
          <p:nvPr/>
        </p:nvSpPr>
        <p:spPr>
          <a:xfrm>
            <a:off x="4206733" y="3656094"/>
            <a:ext cx="2193989" cy="210257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pPr algn="ctr" defTabSz="913922">
              <a:defRPr/>
            </a:pPr>
            <a:endParaRPr lang="en-US" sz="1866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07884" y="356401"/>
            <a:ext cx="10273439" cy="1142702"/>
          </a:xfrm>
          <a:prstGeom prst="rect">
            <a:avLst/>
          </a:prstGeom>
        </p:spPr>
        <p:txBody>
          <a:bodyPr lIns="91400" tIns="45707" rIns="91400" bIns="45707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804">
              <a:lnSpc>
                <a:spcPct val="110000"/>
              </a:lnSpc>
            </a:pPr>
            <a:r>
              <a:rPr lang="en-US" altLang="zh-HK" sz="479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TLS</a:t>
            </a:r>
            <a:r>
              <a:rPr lang="en-US" altLang="zh-HK" sz="4799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®</a:t>
            </a:r>
            <a:r>
              <a:rPr lang="zh-HK" altLang="en-US" sz="479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的四大元素</a:t>
            </a:r>
            <a:r>
              <a:rPr lang="en-US" altLang="zh-HK" sz="479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...</a:t>
            </a:r>
            <a:endParaRPr lang="zh-HK" altLang="en-US" sz="4799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36224" y="2226102"/>
            <a:ext cx="2057460" cy="1271666"/>
          </a:xfrm>
          <a:prstGeom prst="rect">
            <a:avLst/>
          </a:prstGeom>
        </p:spPr>
        <p:txBody>
          <a:bodyPr wrap="square" lIns="121869" tIns="60935" rIns="121869" bIns="60935">
            <a:spAutoFit/>
          </a:bodyPr>
          <a:lstStyle/>
          <a:p>
            <a:pPr algn="ctr" defTabSz="913922">
              <a:spcAft>
                <a:spcPts val="1200"/>
              </a:spcAft>
              <a:buClr>
                <a:srgbClr val="404040"/>
              </a:buClr>
              <a:buSzPct val="100000"/>
            </a:pPr>
            <a:r>
              <a:rPr lang="zh-HK" altLang="en-US" sz="3732" dirty="0">
                <a:solidFill>
                  <a:srgbClr val="558ED5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低升糖飲食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89969" y="4377298"/>
            <a:ext cx="2193989" cy="697363"/>
          </a:xfrm>
          <a:prstGeom prst="rect">
            <a:avLst/>
          </a:prstGeom>
        </p:spPr>
        <p:txBody>
          <a:bodyPr wrap="square" lIns="121869" tIns="60935" rIns="121869" bIns="60935" anchor="ctr">
            <a:spAutoFit/>
          </a:bodyPr>
          <a:lstStyle/>
          <a:p>
            <a:pPr algn="ctr" defTabSz="913922">
              <a:spcAft>
                <a:spcPts val="1200"/>
              </a:spcAft>
              <a:buClr>
                <a:srgbClr val="404040"/>
              </a:buClr>
              <a:buSzPct val="100000"/>
            </a:pPr>
            <a:r>
              <a:rPr lang="zh-HK" altLang="en-US" sz="3732" dirty="0">
                <a:solidFill>
                  <a:srgbClr val="558ED5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身體組成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83934" y="1702249"/>
            <a:ext cx="2487411" cy="2102572"/>
            <a:chOff x="4418765" y="1276349"/>
            <a:chExt cx="1866044" cy="1577340"/>
          </a:xfrm>
        </p:grpSpPr>
        <p:sp>
          <p:nvSpPr>
            <p:cNvPr id="22" name="Oval 21"/>
            <p:cNvSpPr/>
            <p:nvPr/>
          </p:nvSpPr>
          <p:spPr>
            <a:xfrm>
              <a:off x="4534517" y="1276349"/>
              <a:ext cx="1645920" cy="1577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22">
                <a:defRPr/>
              </a:pPr>
              <a:endParaRPr lang="en-US" sz="1866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418765" y="1650378"/>
              <a:ext cx="1866044" cy="8194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22">
                <a:lnSpc>
                  <a:spcPts val="3332"/>
                </a:lnSpc>
                <a:spcAft>
                  <a:spcPts val="1200"/>
                </a:spcAft>
                <a:buClr>
                  <a:srgbClr val="404040"/>
                </a:buClr>
                <a:buSzPct val="100000"/>
              </a:pPr>
              <a:r>
                <a:rPr lang="zh-HK" altLang="en-US" sz="3732" dirty="0">
                  <a:solidFill>
                    <a:srgbClr val="558ED5"/>
                  </a:solidFill>
                  <a:latin typeface="Calibri" panose="020F0502020204030204" pitchFamily="34" charset="0"/>
                  <a:ea typeface="微軟正黑體" panose="020B0604030504040204" pitchFamily="34" charset="-120"/>
                </a:rPr>
                <a:t>營養</a:t>
              </a:r>
              <a:endParaRPr lang="en-US" altLang="zh-HK" sz="3732" dirty="0">
                <a:solidFill>
                  <a:srgbClr val="558ED5"/>
                </a:solidFill>
                <a:latin typeface="Calibri" panose="020F0502020204030204" pitchFamily="34" charset="0"/>
                <a:ea typeface="微軟正黑體" panose="020B0604030504040204" pitchFamily="34" charset="-120"/>
              </a:endParaRPr>
            </a:p>
            <a:p>
              <a:pPr algn="ctr" defTabSz="913922">
                <a:lnSpc>
                  <a:spcPts val="3332"/>
                </a:lnSpc>
                <a:spcAft>
                  <a:spcPts val="1200"/>
                </a:spcAft>
                <a:buClr>
                  <a:srgbClr val="404040"/>
                </a:buClr>
                <a:buSzPct val="100000"/>
              </a:pPr>
              <a:r>
                <a:rPr lang="zh-HK" altLang="en-US" sz="3732" dirty="0">
                  <a:solidFill>
                    <a:srgbClr val="558ED5"/>
                  </a:solidFill>
                  <a:latin typeface="Calibri" panose="020F0502020204030204" pitchFamily="34" charset="0"/>
                  <a:ea typeface="微軟正黑體" panose="020B0604030504040204" pitchFamily="34" charset="-120"/>
                </a:rPr>
                <a:t>補充品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992673" y="3632147"/>
            <a:ext cx="2966792" cy="2102572"/>
            <a:chOff x="5705947" y="2742115"/>
            <a:chExt cx="2225674" cy="1577340"/>
          </a:xfrm>
        </p:grpSpPr>
        <p:sp>
          <p:nvSpPr>
            <p:cNvPr id="27" name="Oval 26"/>
            <p:cNvSpPr/>
            <p:nvPr/>
          </p:nvSpPr>
          <p:spPr>
            <a:xfrm>
              <a:off x="5965583" y="2742115"/>
              <a:ext cx="1645920" cy="1577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22">
                <a:defRPr/>
              </a:pPr>
              <a:endParaRPr lang="en-US" sz="1866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705947" y="3329038"/>
              <a:ext cx="2225674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22">
                <a:spcAft>
                  <a:spcPts val="1200"/>
                </a:spcAft>
                <a:buClr>
                  <a:srgbClr val="404040"/>
                </a:buClr>
                <a:buSzPct val="100000"/>
              </a:pPr>
              <a:r>
                <a:rPr lang="zh-HK" altLang="en-US" sz="4266" dirty="0">
                  <a:solidFill>
                    <a:srgbClr val="558ED5"/>
                  </a:solidFill>
                  <a:latin typeface="Calibri" panose="020F0502020204030204" pitchFamily="34" charset="0"/>
                  <a:ea typeface="微軟正黑體" panose="020B0604030504040204" pitchFamily="34" charset="-120"/>
                </a:rPr>
                <a:t>教育</a:t>
              </a:r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H="1">
            <a:off x="6197635" y="3551594"/>
            <a:ext cx="304660" cy="385293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37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83414" y="893"/>
            <a:ext cx="6902277" cy="68562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pPr algn="ctr" defTabSz="609387"/>
            <a:endParaRPr lang="en-US" sz="2399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47082" y="1092809"/>
            <a:ext cx="5344547" cy="1754524"/>
          </a:xfrm>
          <a:prstGeom prst="rect">
            <a:avLst/>
          </a:prstGeom>
        </p:spPr>
        <p:txBody>
          <a:bodyPr lIns="121869" tIns="60935" rIns="121869" bIns="60935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804"/>
            <a:r>
              <a:rPr lang="en-US" altLang="zh-HK" sz="4799" b="1" dirty="0">
                <a:solidFill>
                  <a:srgbClr val="00000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TLS®</a:t>
            </a:r>
            <a:r>
              <a:rPr lang="zh-HK" altLang="en-US" sz="5331" b="1" dirty="0">
                <a:solidFill>
                  <a:srgbClr val="00000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營養補充品簡單概覽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94589" y="691868"/>
            <a:ext cx="7040481" cy="5540520"/>
          </a:xfrm>
          <a:prstGeom prst="rect">
            <a:avLst/>
          </a:prstGeom>
        </p:spPr>
        <p:txBody>
          <a:bodyPr lIns="121869" tIns="60935" rIns="121869" bIns="60935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04">
              <a:buNone/>
            </a:pPr>
            <a:r>
              <a:rPr lang="zh-HK" altLang="en-US" sz="4266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為何使用補充品</a:t>
            </a:r>
            <a:r>
              <a:rPr lang="zh-TW" altLang="en-US" sz="4266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？</a:t>
            </a:r>
            <a:endParaRPr lang="zh-HK" altLang="en-US" sz="4266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marL="0" indent="0" defTabSz="1218804">
              <a:buNone/>
            </a:pPr>
            <a:r>
              <a:rPr lang="zh-HK" altLang="en-US" sz="3732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為支援新的健康生活模式而設</a:t>
            </a:r>
          </a:p>
          <a:p>
            <a:pPr marL="1218594" lvl="1" indent="-609292" defTabSz="1218804">
              <a:buFont typeface="+mj-lt"/>
              <a:buAutoNum type="arabicPeriod"/>
            </a:pPr>
            <a:r>
              <a:rPr lang="zh-HK" altLang="en-US" sz="3732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不適當的飲食習慣</a:t>
            </a:r>
          </a:p>
          <a:p>
            <a:pPr marL="1218594" lvl="1" indent="-609292" defTabSz="1218804">
              <a:buFont typeface="+mj-lt"/>
              <a:buAutoNum type="arabicPeriod"/>
            </a:pPr>
            <a:r>
              <a:rPr lang="zh-HK" altLang="en-US" sz="3732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支援荷爾蒙平衡</a:t>
            </a:r>
          </a:p>
          <a:p>
            <a:pPr marL="1218594" lvl="1" indent="-609292" defTabSz="1218804">
              <a:buFont typeface="+mj-lt"/>
              <a:buAutoNum type="arabicPeriod"/>
            </a:pPr>
            <a:r>
              <a:rPr lang="zh-HK" altLang="en-US" sz="3732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碳水化合物敏感度</a:t>
            </a:r>
          </a:p>
          <a:p>
            <a:pPr marL="1218594" lvl="1" indent="-609292" defTabSz="1218804">
              <a:buFont typeface="+mj-lt"/>
              <a:buAutoNum type="arabicPeriod"/>
            </a:pPr>
            <a:r>
              <a:rPr lang="zh-HK" altLang="en-US" sz="3732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長期壓力和疲勞</a:t>
            </a:r>
          </a:p>
          <a:p>
            <a:pPr marL="1218594" lvl="1" indent="-609292" defTabSz="1218804">
              <a:buFont typeface="+mj-lt"/>
              <a:buAutoNum type="arabicPeriod"/>
            </a:pPr>
            <a:r>
              <a:rPr lang="zh-HK" altLang="en-US" sz="3732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支援新陳代謝</a:t>
            </a:r>
          </a:p>
          <a:p>
            <a:pPr marL="1218594" lvl="1" indent="-609292" defTabSz="1218804">
              <a:buFont typeface="+mj-lt"/>
              <a:buAutoNum type="arabicPeriod"/>
            </a:pPr>
            <a:r>
              <a:rPr lang="zh-HK" altLang="en-US" sz="3732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燒脂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6" y="3446360"/>
            <a:ext cx="5116122" cy="341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6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39" y="894"/>
            <a:ext cx="11990141" cy="6567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611" y="54205"/>
            <a:ext cx="2209913" cy="1487350"/>
          </a:xfrm>
          <a:prstGeom prst="rect">
            <a:avLst/>
          </a:prstGeom>
        </p:spPr>
      </p:pic>
      <p:pic>
        <p:nvPicPr>
          <p:cNvPr id="11" name="Picture 2" descr="C:\Users\emmyy\Downloads\WhatsApp Image 2018-05-04 at 15.50.5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95" y="3190809"/>
            <a:ext cx="3289291" cy="328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338376" y="6419236"/>
            <a:ext cx="1639766" cy="461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387"/>
            <a:r>
              <a:rPr lang="zh-TW" altLang="en-US" sz="2399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儷中黑" panose="020B0509000000000000" pitchFamily="49" charset="-120"/>
              </a:rPr>
              <a:t>飲用</a:t>
            </a:r>
            <a:r>
              <a:rPr lang="en-US" sz="2399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儷中黑" panose="020B0509000000000000" pitchFamily="49" charset="-120"/>
              </a:rPr>
              <a:t>7 </a:t>
            </a:r>
            <a:r>
              <a:rPr lang="zh-TW" altLang="en-US" sz="2399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儷中黑" panose="020B0509000000000000" pitchFamily="49" charset="-120"/>
              </a:rPr>
              <a:t>星期</a:t>
            </a:r>
            <a:endParaRPr lang="en-US" sz="2399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834" y="300903"/>
            <a:ext cx="1415403" cy="830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387"/>
            <a:r>
              <a:rPr lang="zh-TW" altLang="en-US" sz="4799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評價</a:t>
            </a:r>
            <a:endParaRPr lang="en-US" sz="4799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Picture 2" descr="Image result for 5 star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33381"/>
          <a:stretch/>
        </p:blipFill>
        <p:spPr bwMode="auto">
          <a:xfrm>
            <a:off x="474792" y="1026180"/>
            <a:ext cx="3995034" cy="120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5498" y="144665"/>
            <a:ext cx="4951710" cy="29710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04892" y="2648322"/>
            <a:ext cx="1639766" cy="461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387"/>
            <a:r>
              <a:rPr lang="zh-TW" altLang="en-US" sz="23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儷中黑" panose="020B0509000000000000" pitchFamily="49" charset="-120"/>
              </a:rPr>
              <a:t>飲用</a:t>
            </a:r>
            <a:r>
              <a:rPr lang="en-US" altLang="zh-TW" sz="23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儷中黑" panose="020B0509000000000000" pitchFamily="49" charset="-120"/>
              </a:rPr>
              <a:t>6</a:t>
            </a:r>
            <a:r>
              <a:rPr lang="en-US" sz="23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儷中黑" panose="020B0509000000000000" pitchFamily="49" charset="-120"/>
              </a:rPr>
              <a:t> </a:t>
            </a:r>
            <a:r>
              <a:rPr lang="zh-TW" altLang="en-US" sz="23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儷中黑" panose="020B0509000000000000" pitchFamily="49" charset="-120"/>
              </a:rPr>
              <a:t>星期</a:t>
            </a:r>
            <a:endParaRPr lang="en-US" sz="2399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華康儷中黑" panose="020B0509000000000000" pitchFamily="49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396" y="1841564"/>
            <a:ext cx="6033255" cy="428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vonnel\Downloads\iStock-664199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34" y="893"/>
            <a:ext cx="11579384" cy="68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82" y="930292"/>
            <a:ext cx="4195151" cy="134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7521">
            <a:off x="6066953" y="1621326"/>
            <a:ext cx="2518056" cy="3224500"/>
          </a:xfrm>
          <a:prstGeom prst="rect">
            <a:avLst/>
          </a:prstGeom>
          <a:ln>
            <a:noFill/>
          </a:ln>
          <a:effectLst/>
          <a:scene3d>
            <a:camera prst="perspectiveLeft" fov="3300000">
              <a:rot lat="20703901" lon="1559686" rev="21263603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18322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:\PowerPoint\CONVENTION 2018\TrimCafe-logo-tan-WithSubHead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72" y="58595"/>
            <a:ext cx="2638944" cy="17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230" y="4982023"/>
            <a:ext cx="8035316" cy="18262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614" y="1582487"/>
            <a:ext cx="8324801" cy="12653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230" y="3027977"/>
            <a:ext cx="8142747" cy="1786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1656" y="134034"/>
            <a:ext cx="1415403" cy="15692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387"/>
            <a:r>
              <a:rPr lang="zh-TW" altLang="en-US" sz="47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評價</a:t>
            </a:r>
            <a:endParaRPr lang="en-US" sz="47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defTabSz="609387"/>
            <a:endParaRPr lang="en-US" sz="47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4" name="Picture 2" descr="Image result for 5 star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33381"/>
          <a:stretch/>
        </p:blipFill>
        <p:spPr bwMode="auto">
          <a:xfrm>
            <a:off x="3812856" y="871989"/>
            <a:ext cx="3995034" cy="120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-235417" y="895"/>
            <a:ext cx="3871307" cy="6839285"/>
            <a:chOff x="301769" y="111796"/>
            <a:chExt cx="2489315" cy="4526516"/>
          </a:xfrm>
        </p:grpSpPr>
        <p:pic>
          <p:nvPicPr>
            <p:cNvPr id="16" name="Picture Placeholder 2">
              <a:extLst>
                <a:ext uri="{FF2B5EF4-FFF2-40B4-BE49-F238E27FC236}">
                  <a16:creationId xmlns:a16="http://schemas.microsoft.com/office/drawing/2014/main" id="{B0D4797C-CFE8-BB48-8EAC-3780BDE2A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 t="412" r="57356" b="15078"/>
            <a:stretch/>
          </p:blipFill>
          <p:spPr>
            <a:xfrm>
              <a:off x="301769" y="111796"/>
              <a:ext cx="2489315" cy="4526516"/>
            </a:xfrm>
            <a:prstGeom prst="rect">
              <a:avLst/>
            </a:prstGeom>
            <a:gradFill>
              <a:gsLst>
                <a:gs pos="0">
                  <a:schemeClr val="tx2">
                    <a:lumMod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glow>
                <a:schemeClr val="accent1">
                  <a:alpha val="40000"/>
                </a:schemeClr>
              </a:glow>
            </a:effectLst>
          </p:spPr>
        </p:pic>
        <p:pic>
          <p:nvPicPr>
            <p:cNvPr id="17" name="Picture 2" descr="H:\PowerPoint\CONVENTION 2018\TrimCafe-logo-tan-WithSubHead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173" y="3073706"/>
              <a:ext cx="1088546" cy="725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863228" y="1475027"/>
            <a:ext cx="2606154" cy="461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09387"/>
            <a:r>
              <a:rPr lang="zh-TW" altLang="en-US" sz="2399" b="1" dirty="0">
                <a:solidFill>
                  <a:srgbClr val="1F497D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幼</a:t>
            </a:r>
            <a:r>
              <a:rPr lang="en-US" sz="2399" b="1" dirty="0">
                <a:solidFill>
                  <a:srgbClr val="1F497D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滑</a:t>
            </a:r>
            <a:r>
              <a:rPr lang="zh-TW" altLang="en-US" sz="2399" b="1" dirty="0">
                <a:solidFill>
                  <a:srgbClr val="1F497D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、多</a:t>
            </a:r>
            <a:r>
              <a:rPr lang="en-US" sz="2399" b="1" dirty="0" err="1">
                <a:solidFill>
                  <a:srgbClr val="1F497D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泡沫</a:t>
            </a:r>
            <a:endParaRPr lang="en-US" sz="2399" b="1" dirty="0">
              <a:solidFill>
                <a:srgbClr val="1F497D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65613" y="2295918"/>
            <a:ext cx="5723153" cy="46154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609387"/>
            <a:r>
              <a:rPr lang="en-US" sz="2399" dirty="0" err="1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我加了</a:t>
            </a:r>
            <a:r>
              <a:rPr lang="zh-TW" altLang="en-US" sz="23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少許</a:t>
            </a:r>
            <a:r>
              <a:rPr lang="en-US" sz="2399" dirty="0" err="1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杏仁奶和甜菊</a:t>
            </a:r>
            <a:r>
              <a:rPr lang="zh-TW" altLang="en-US" sz="23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糖</a:t>
            </a:r>
            <a:r>
              <a:rPr lang="en-US" sz="23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，</a:t>
            </a:r>
            <a:r>
              <a:rPr lang="zh-TW" altLang="en-US" sz="23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非常好飲！</a:t>
            </a:r>
            <a:endParaRPr lang="en-US" sz="23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65613" y="3002069"/>
            <a:ext cx="800011" cy="46154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609387"/>
            <a:r>
              <a:rPr lang="zh-TW" altLang="en-US" sz="2399" b="1" dirty="0">
                <a:solidFill>
                  <a:srgbClr val="1F497D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驚喜</a:t>
            </a:r>
            <a:endParaRPr lang="en-US" sz="2399" b="1" dirty="0">
              <a:solidFill>
                <a:srgbClr val="1F497D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63228" y="3700600"/>
            <a:ext cx="8142748" cy="12000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09387"/>
            <a:r>
              <a:rPr lang="zh-TW" altLang="en-US" sz="23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這個不單只是一種能幫助減重的咖啡，味道非常似昂貴高質咖啡，咖啡容易在冷水溶化，我非常喜歡凍的修身咖啡！非常好！</a:t>
            </a:r>
            <a:endParaRPr lang="en-US" sz="23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65614" y="4948476"/>
            <a:ext cx="1723100" cy="46154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609387"/>
            <a:r>
              <a:rPr lang="zh-TW" altLang="en-US" sz="2399" b="1" dirty="0">
                <a:solidFill>
                  <a:srgbClr val="1F497D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好飲！　　</a:t>
            </a:r>
            <a:endParaRPr lang="en-US" sz="2399" b="1" dirty="0">
              <a:solidFill>
                <a:srgbClr val="1F497D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63228" y="5779603"/>
            <a:ext cx="8142748" cy="12000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09387"/>
            <a:r>
              <a:rPr lang="zh-TW" altLang="en-US" sz="23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我愛這個味道。味道似濃郁咖啡。容易攜帶，非常美味。對你有益處。減重就是其中一個好處！</a:t>
            </a:r>
            <a:endParaRPr lang="en-US" altLang="zh-TW" sz="23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defTabSz="609387"/>
            <a:endParaRPr lang="en-US" sz="23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918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8"/>
          <a:stretch/>
        </p:blipFill>
        <p:spPr>
          <a:xfrm>
            <a:off x="1591" y="894"/>
            <a:ext cx="12208171" cy="6856214"/>
          </a:xfrm>
          <a:prstGeom prst="rect">
            <a:avLst/>
          </a:prstGeom>
        </p:spPr>
      </p:pic>
      <p:sp>
        <p:nvSpPr>
          <p:cNvPr id="9" name="Shape 71">
            <a:extLst>
              <a:ext uri="{FF2B5EF4-FFF2-40B4-BE49-F238E27FC236}">
                <a16:creationId xmlns:a16="http://schemas.microsoft.com/office/drawing/2014/main" id="{2A6A9FA5-E98B-1445-AD15-B3A3EF88F0DA}"/>
              </a:ext>
            </a:extLst>
          </p:cNvPr>
          <p:cNvSpPr/>
          <p:nvPr/>
        </p:nvSpPr>
        <p:spPr>
          <a:xfrm>
            <a:off x="313171" y="243205"/>
            <a:ext cx="7893576" cy="6374480"/>
          </a:xfrm>
          <a:prstGeom prst="rect">
            <a:avLst/>
          </a:prstGeom>
          <a:solidFill>
            <a:srgbClr val="5D4331">
              <a:alpha val="76000"/>
            </a:srgb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389283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666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Raleway" panose="020B0503030101060003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13737" y="1531856"/>
            <a:ext cx="7068707" cy="490538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buSzPct val="150000"/>
            </a:pPr>
            <a:r>
              <a:rPr lang="zh-TW" altLang="en-US" dirty="0">
                <a:solidFill>
                  <a:schemeClr val="bg1"/>
                </a:solidFill>
                <a:ea typeface="微軟正黑體" panose="020B0604030504040204" pitchFamily="34" charset="-120"/>
              </a:rPr>
              <a:t>有助抑制食慾 </a:t>
            </a:r>
          </a:p>
          <a:p>
            <a:pPr>
              <a:lnSpc>
                <a:spcPct val="120000"/>
              </a:lnSpc>
              <a:buSzPct val="150000"/>
            </a:pPr>
            <a:r>
              <a:rPr lang="zh-TW" altLang="en-US" dirty="0">
                <a:solidFill>
                  <a:schemeClr val="bg1"/>
                </a:solidFill>
                <a:ea typeface="微軟正黑體" panose="020B0604030504040204" pitchFamily="34" charset="-120"/>
              </a:rPr>
              <a:t>或有助提升飽肚感</a:t>
            </a:r>
          </a:p>
          <a:p>
            <a:pPr>
              <a:lnSpc>
                <a:spcPct val="120000"/>
              </a:lnSpc>
              <a:buSzPct val="150000"/>
            </a:pPr>
            <a:r>
              <a:rPr lang="zh-TW" altLang="en-US" dirty="0">
                <a:solidFill>
                  <a:schemeClr val="bg1"/>
                </a:solidFill>
                <a:ea typeface="微軟正黑體" panose="020B0604030504040204" pitchFamily="34" charset="-120"/>
              </a:rPr>
              <a:t>促進健康的體重管理</a:t>
            </a:r>
          </a:p>
          <a:p>
            <a:pPr>
              <a:lnSpc>
                <a:spcPct val="120000"/>
              </a:lnSpc>
              <a:buSzPct val="150000"/>
            </a:pPr>
            <a:r>
              <a:rPr lang="zh-TW" altLang="en-US" dirty="0">
                <a:solidFill>
                  <a:schemeClr val="bg1"/>
                </a:solidFill>
                <a:ea typeface="微軟正黑體" panose="020B0604030504040204" pitchFamily="34" charset="-120"/>
              </a:rPr>
              <a:t>支援代謝平衡與健康</a:t>
            </a:r>
          </a:p>
          <a:p>
            <a:pPr>
              <a:lnSpc>
                <a:spcPct val="120000"/>
              </a:lnSpc>
              <a:buSzPct val="150000"/>
            </a:pPr>
            <a:r>
              <a:rPr lang="zh-TW" altLang="en-US" dirty="0">
                <a:solidFill>
                  <a:schemeClr val="bg1"/>
                </a:solidFill>
                <a:ea typeface="微軟正黑體" panose="020B0604030504040204" pitchFamily="34" charset="-120"/>
              </a:rPr>
              <a:t>調節甘油</a:t>
            </a:r>
            <a:r>
              <a:rPr lang="en-US" altLang="zh-TW" dirty="0">
                <a:solidFill>
                  <a:schemeClr val="bg1"/>
                </a:solidFill>
                <a:ea typeface="微軟正黑體" panose="020B0604030504040204" pitchFamily="34" charset="-120"/>
              </a:rPr>
              <a:t>-3-</a:t>
            </a:r>
            <a:r>
              <a:rPr lang="zh-TW" altLang="en-US" dirty="0">
                <a:solidFill>
                  <a:schemeClr val="bg1"/>
                </a:solidFill>
                <a:ea typeface="微軟正黑體" panose="020B0604030504040204" pitchFamily="34" charset="-120"/>
              </a:rPr>
              <a:t>磷酸脫氫酵素的活性，減少攝取的澱粉轉換為三酸甘油脂以及儲存為脂肪</a:t>
            </a:r>
          </a:p>
        </p:txBody>
      </p:sp>
      <p:pic>
        <p:nvPicPr>
          <p:cNvPr id="5" name="Picture 2" descr="H:\PowerPoint\CONVENTION 2018\TrimCafe-logo-tan-WithSubHead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13183" y="-2453987"/>
            <a:ext cx="2996419" cy="199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7532" y="2758362"/>
            <a:ext cx="2872883" cy="3678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7956" y="716711"/>
            <a:ext cx="1824063" cy="7487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387"/>
            <a:r>
              <a:rPr lang="zh-TW" altLang="en-US" sz="4266" b="1" dirty="0">
                <a:solidFill>
                  <a:prstClr val="white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好處：</a:t>
            </a:r>
          </a:p>
        </p:txBody>
      </p:sp>
    </p:spTree>
    <p:extLst>
      <p:ext uri="{BB962C8B-B14F-4D97-AF65-F5344CB8AC3E}">
        <p14:creationId xmlns:p14="http://schemas.microsoft.com/office/powerpoint/2010/main" val="240874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2">
            <a:extLst>
              <a:ext uri="{FF2B5EF4-FFF2-40B4-BE49-F238E27FC236}">
                <a16:creationId xmlns:a16="http://schemas.microsoft.com/office/drawing/2014/main" id="{B0D4797C-CFE8-BB48-8EAC-3780BDE2A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9943" y="-37377"/>
            <a:ext cx="12188825" cy="6856214"/>
          </a:xfrm>
          <a:prstGeom prst="rect">
            <a:avLst/>
          </a:prstGeom>
          <a:gradFill>
            <a:gsLst>
              <a:gs pos="0">
                <a:schemeClr val="tx2">
                  <a:lumMod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14" name="Shape 71">
            <a:extLst>
              <a:ext uri="{FF2B5EF4-FFF2-40B4-BE49-F238E27FC236}">
                <a16:creationId xmlns:a16="http://schemas.microsoft.com/office/drawing/2014/main" id="{2A6A9FA5-E98B-1445-AD15-B3A3EF88F0DA}"/>
              </a:ext>
            </a:extLst>
          </p:cNvPr>
          <p:cNvSpPr/>
          <p:nvPr/>
        </p:nvSpPr>
        <p:spPr>
          <a:xfrm>
            <a:off x="206254" y="214084"/>
            <a:ext cx="8348897" cy="6406203"/>
          </a:xfrm>
          <a:prstGeom prst="rect">
            <a:avLst/>
          </a:prstGeom>
          <a:solidFill>
            <a:schemeClr val="bg1">
              <a:alpha val="65000"/>
            </a:scheme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389283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666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Raleway" panose="020B05030301010600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692" y="183852"/>
            <a:ext cx="4711246" cy="114270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Welltrim</a:t>
            </a:r>
            <a:r>
              <a:rPr lang="en-US" b="1" baseline="30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iG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219" y="1308813"/>
            <a:ext cx="8417851" cy="5311475"/>
          </a:xfrm>
        </p:spPr>
        <p:txBody>
          <a:bodyPr>
            <a:noAutofit/>
          </a:bodyPr>
          <a:lstStyle/>
          <a:p>
            <a:r>
              <a:rPr lang="zh-TW" altLang="en-US" dirty="0">
                <a:solidFill>
                  <a:srgbClr val="432B19"/>
                </a:solidFill>
                <a:ea typeface="微軟正黑體" panose="020B0604030504040204" pitchFamily="34" charset="-120"/>
              </a:rPr>
              <a:t>經臨床測試的非洲芒</a:t>
            </a:r>
            <a:r>
              <a:rPr lang="zh-TW" altLang="en-US" dirty="0" smtClean="0">
                <a:solidFill>
                  <a:srgbClr val="432B19"/>
                </a:solidFill>
                <a:ea typeface="微軟正黑體" panose="020B0604030504040204" pitchFamily="34" charset="-120"/>
              </a:rPr>
              <a:t>果籽萃</a:t>
            </a:r>
            <a:r>
              <a:rPr lang="zh-TW" altLang="en-US" dirty="0">
                <a:solidFill>
                  <a:srgbClr val="432B19"/>
                </a:solidFill>
                <a:ea typeface="微軟正黑體" panose="020B0604030504040204" pitchFamily="34" charset="-120"/>
              </a:rPr>
              <a:t>取</a:t>
            </a:r>
            <a:r>
              <a:rPr lang="zh-TW" altLang="en-US" dirty="0" smtClean="0">
                <a:solidFill>
                  <a:srgbClr val="432B19"/>
                </a:solidFill>
                <a:ea typeface="微軟正黑體" panose="020B0604030504040204" pitchFamily="34" charset="-120"/>
              </a:rPr>
              <a:t>物</a:t>
            </a:r>
            <a:endParaRPr lang="en-US" altLang="zh-TW" dirty="0" smtClean="0">
              <a:solidFill>
                <a:srgbClr val="432B19"/>
              </a:solidFill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rgbClr val="432B19"/>
                </a:solidFill>
                <a:ea typeface="微軟正黑體" panose="020B0604030504040204" pitchFamily="34" charset="-120"/>
              </a:rPr>
              <a:t>支援健康減重及代謝平衡</a:t>
            </a:r>
            <a:endParaRPr lang="en-US" altLang="zh-TW" dirty="0" smtClean="0">
              <a:solidFill>
                <a:srgbClr val="432B19"/>
              </a:solidFill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rgbClr val="432B19"/>
                </a:solidFill>
                <a:ea typeface="微軟正黑體" panose="020B0604030504040204" pitchFamily="34" charset="-120"/>
              </a:rPr>
              <a:t>臨</a:t>
            </a:r>
            <a:r>
              <a:rPr lang="zh-TW" altLang="en-US" dirty="0">
                <a:solidFill>
                  <a:srgbClr val="432B19"/>
                </a:solidFill>
                <a:ea typeface="微軟正黑體" panose="020B0604030504040204" pitchFamily="34" charset="-120"/>
              </a:rPr>
              <a:t>床測</a:t>
            </a:r>
            <a:r>
              <a:rPr lang="zh-TW" altLang="en-US" dirty="0" smtClean="0">
                <a:solidFill>
                  <a:srgbClr val="432B19"/>
                </a:solidFill>
                <a:ea typeface="微軟正黑體" panose="020B0604030504040204" pitchFamily="34" charset="-120"/>
              </a:rPr>
              <a:t>試中，可減少體重、體脂及腰圍</a:t>
            </a:r>
            <a:r>
              <a:rPr lang="en-US" dirty="0" smtClean="0">
                <a:solidFill>
                  <a:srgbClr val="432B19"/>
                </a:solidFill>
                <a:ea typeface="微軟正黑體" panose="020B0604030504040204" pitchFamily="34" charset="-120"/>
              </a:rPr>
              <a:t> </a:t>
            </a:r>
            <a:endParaRPr lang="en-US" dirty="0">
              <a:solidFill>
                <a:srgbClr val="432B19"/>
              </a:solidFill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rgbClr val="432B19"/>
                </a:solidFill>
                <a:ea typeface="微軟正黑體" panose="020B0604030504040204" pitchFamily="34" charset="-120"/>
              </a:rPr>
              <a:t>有</a:t>
            </a:r>
            <a:r>
              <a:rPr lang="zh-TW" altLang="en-US" dirty="0">
                <a:solidFill>
                  <a:srgbClr val="432B19"/>
                </a:solidFill>
                <a:ea typeface="微軟正黑體" panose="020B0604030504040204" pitchFamily="34" charset="-120"/>
              </a:rPr>
              <a:t>助抑制食慾並且協助代謝平衡，幫</a:t>
            </a:r>
            <a:r>
              <a:rPr lang="zh-TW" altLang="en-US" dirty="0" smtClean="0">
                <a:solidFill>
                  <a:srgbClr val="432B19"/>
                </a:solidFill>
                <a:ea typeface="微軟正黑體" panose="020B0604030504040204" pitchFamily="34" charset="-120"/>
              </a:rPr>
              <a:t>助燃燒脂肪</a:t>
            </a:r>
            <a:endParaRPr lang="en-US" dirty="0">
              <a:solidFill>
                <a:srgbClr val="432B19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82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509E30A-33BD-F640-AAC4-DD1605B6B7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9" r="3993"/>
          <a:stretch/>
        </p:blipFill>
        <p:spPr>
          <a:xfrm>
            <a:off x="-176166" y="-37377"/>
            <a:ext cx="12366579" cy="6894483"/>
          </a:xfrm>
          <a:prstGeom prst="rect">
            <a:avLst/>
          </a:prstGeom>
        </p:spPr>
      </p:pic>
      <p:sp>
        <p:nvSpPr>
          <p:cNvPr id="18" name="Shape 71">
            <a:extLst>
              <a:ext uri="{FF2B5EF4-FFF2-40B4-BE49-F238E27FC236}">
                <a16:creationId xmlns:a16="http://schemas.microsoft.com/office/drawing/2014/main" id="{2A6A9FA5-E98B-1445-AD15-B3A3EF88F0DA}"/>
              </a:ext>
            </a:extLst>
          </p:cNvPr>
          <p:cNvSpPr/>
          <p:nvPr/>
        </p:nvSpPr>
        <p:spPr>
          <a:xfrm>
            <a:off x="313173" y="243206"/>
            <a:ext cx="10145145" cy="6613901"/>
          </a:xfrm>
          <a:prstGeom prst="rect">
            <a:avLst/>
          </a:prstGeom>
          <a:solidFill>
            <a:srgbClr val="5D4331">
              <a:alpha val="76000"/>
            </a:srgb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389283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666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Raleway" panose="020B05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937" y="684602"/>
            <a:ext cx="6677832" cy="3624444"/>
          </a:xfrm>
        </p:spPr>
        <p:txBody>
          <a:bodyPr>
            <a:normAutofit/>
          </a:bodyPr>
          <a:lstStyle/>
          <a:p>
            <a:r>
              <a:rPr lang="en-US" sz="3199" dirty="0">
                <a:solidFill>
                  <a:schemeClr val="bg1"/>
                </a:solidFill>
                <a:ea typeface="微軟正黑體" panose="020B0604030504040204" pitchFamily="34" charset="-120"/>
              </a:rPr>
              <a:t>CODE:  HK6612</a:t>
            </a:r>
          </a:p>
          <a:p>
            <a:r>
              <a:rPr lang="en-US" sz="3199" dirty="0">
                <a:solidFill>
                  <a:schemeClr val="bg1"/>
                </a:solidFill>
                <a:ea typeface="微軟正黑體" panose="020B0604030504040204" pitchFamily="34" charset="-120"/>
              </a:rPr>
              <a:t>UC: $243</a:t>
            </a:r>
          </a:p>
          <a:p>
            <a:r>
              <a:rPr lang="en-US" sz="3199" dirty="0">
                <a:solidFill>
                  <a:schemeClr val="bg1"/>
                </a:solidFill>
                <a:ea typeface="微軟正黑體" panose="020B0604030504040204" pitchFamily="34" charset="-120"/>
              </a:rPr>
              <a:t>SR: $341</a:t>
            </a:r>
          </a:p>
          <a:p>
            <a:r>
              <a:rPr lang="en-US" sz="3199" dirty="0">
                <a:solidFill>
                  <a:schemeClr val="bg1"/>
                </a:solidFill>
                <a:ea typeface="微軟正黑體" panose="020B0604030504040204" pitchFamily="34" charset="-120"/>
              </a:rPr>
              <a:t>BV: 22</a:t>
            </a:r>
          </a:p>
          <a:p>
            <a:r>
              <a:rPr lang="en-US" sz="3199" dirty="0">
                <a:solidFill>
                  <a:schemeClr val="bg1"/>
                </a:solidFill>
                <a:ea typeface="微軟正黑體" panose="020B0604030504040204" pitchFamily="34" charset="-120"/>
              </a:rPr>
              <a:t>15 </a:t>
            </a:r>
            <a:r>
              <a:rPr lang="zh-TW" altLang="en-US" sz="3199" dirty="0">
                <a:solidFill>
                  <a:schemeClr val="bg1"/>
                </a:solidFill>
                <a:ea typeface="微軟正黑體" panose="020B0604030504040204" pitchFamily="34" charset="-120"/>
              </a:rPr>
              <a:t>食用份量</a:t>
            </a:r>
          </a:p>
          <a:p>
            <a:pPr marL="0" indent="0">
              <a:buNone/>
            </a:pPr>
            <a:endParaRPr lang="en-US" sz="2666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sz="2666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sz="2666" dirty="0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146" y="465060"/>
            <a:ext cx="2652000" cy="3396031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13173" y="4082944"/>
            <a:ext cx="10145145" cy="5468611"/>
          </a:xfrm>
          <a:prstGeom prst="rect">
            <a:avLst/>
          </a:prstGeom>
        </p:spPr>
        <p:txBody>
          <a:bodyPr vert="horz" lIns="121869" tIns="60935" rIns="121869" bIns="60935" rtlCol="0">
            <a:normAutofit/>
          </a:bodyPr>
          <a:lstStyle>
            <a:lvl1pPr marL="342839" indent="-342839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823" indent="-285701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2801" indent="-228558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599920" indent="-228558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042" indent="-228558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159" indent="-228558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2" indent="-228558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2" indent="-228558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1" indent="-228558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970" indent="-456970" defTabSz="1218594"/>
            <a:r>
              <a:rPr lang="zh-TW" altLang="en-US" sz="2932" dirty="0">
                <a:solidFill>
                  <a:prstClr val="white"/>
                </a:solidFill>
                <a:ea typeface="微軟正黑體" panose="020B0604030504040204" pitchFamily="34" charset="-120"/>
              </a:rPr>
              <a:t>將一包分量加入</a:t>
            </a:r>
            <a:r>
              <a:rPr lang="en-US" altLang="zh-TW" sz="2932" dirty="0">
                <a:solidFill>
                  <a:prstClr val="white"/>
                </a:solidFill>
                <a:ea typeface="微軟正黑體" panose="020B0604030504040204" pitchFamily="34" charset="-120"/>
              </a:rPr>
              <a:t>7</a:t>
            </a:r>
            <a:r>
              <a:rPr lang="zh-TW" altLang="en-US" sz="2932" dirty="0">
                <a:solidFill>
                  <a:prstClr val="white"/>
                </a:solidFill>
                <a:ea typeface="微軟正黑體" panose="020B0604030504040204" pitchFamily="34" charset="-120"/>
              </a:rPr>
              <a:t>安士（約</a:t>
            </a:r>
            <a:r>
              <a:rPr lang="en-US" altLang="zh-TW" sz="2932" dirty="0">
                <a:solidFill>
                  <a:prstClr val="white"/>
                </a:solidFill>
                <a:ea typeface="微軟正黑體" panose="020B0604030504040204" pitchFamily="34" charset="-120"/>
              </a:rPr>
              <a:t>210</a:t>
            </a:r>
            <a:r>
              <a:rPr lang="zh-TW" altLang="en-US" sz="2932" dirty="0">
                <a:solidFill>
                  <a:prstClr val="white"/>
                </a:solidFill>
                <a:ea typeface="微軟正黑體" panose="020B0604030504040204" pitchFamily="34" charset="-120"/>
              </a:rPr>
              <a:t>毫升）的水中。於餐前</a:t>
            </a:r>
            <a:r>
              <a:rPr lang="en-US" altLang="zh-TW" sz="2932" dirty="0">
                <a:solidFill>
                  <a:prstClr val="white"/>
                </a:solidFill>
                <a:ea typeface="微軟正黑體" panose="020B0604030504040204" pitchFamily="34" charset="-120"/>
              </a:rPr>
              <a:t>30-60</a:t>
            </a:r>
            <a:r>
              <a:rPr lang="zh-TW" altLang="en-US" sz="2932" dirty="0">
                <a:solidFill>
                  <a:prstClr val="white"/>
                </a:solidFill>
                <a:ea typeface="微軟正黑體" panose="020B0604030504040204" pitchFamily="34" charset="-120"/>
              </a:rPr>
              <a:t>分鐘飲用，以獲得最佳效果（亦可於其他時候飲用）。</a:t>
            </a:r>
            <a:endParaRPr lang="en-US" altLang="zh-TW" sz="2932" dirty="0">
              <a:solidFill>
                <a:prstClr val="white"/>
              </a:solidFill>
              <a:ea typeface="微軟正黑體" panose="020B0604030504040204" pitchFamily="34" charset="-120"/>
            </a:endParaRPr>
          </a:p>
          <a:p>
            <a:pPr marL="456970" indent="-456970" defTabSz="1218594"/>
            <a:r>
              <a:rPr lang="zh-TW" altLang="en-US" sz="2932" dirty="0">
                <a:solidFill>
                  <a:prstClr val="white"/>
                </a:solidFill>
                <a:ea typeface="微軟正黑體" panose="020B0604030504040204" pitchFamily="34" charset="-120"/>
              </a:rPr>
              <a:t>可添加少許蜂蜜、</a:t>
            </a:r>
            <a:r>
              <a:rPr lang="en-US" sz="2932" dirty="0">
                <a:solidFill>
                  <a:prstClr val="white"/>
                </a:solidFill>
                <a:ea typeface="微軟正黑體" panose="020B0604030504040204" pitchFamily="34" charset="-120"/>
              </a:rPr>
              <a:t>Stevia</a:t>
            </a:r>
            <a:r>
              <a:rPr lang="zh-TW" altLang="en-US" sz="2932" dirty="0">
                <a:solidFill>
                  <a:prstClr val="white"/>
                </a:solidFill>
                <a:ea typeface="微軟正黑體" panose="020B0604030504040204" pitchFamily="34" charset="-120"/>
              </a:rPr>
              <a:t>或香料，例如：肉桂。如需添加牛奶或牛油，可選用低卡路里的脫脂牛奶、杏仁奶或米漿來代替。</a:t>
            </a:r>
            <a:endParaRPr lang="en-US" sz="2932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838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09E30A-33BD-F640-AAC4-DD1605B6B7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9" r="3993"/>
          <a:stretch/>
        </p:blipFill>
        <p:spPr>
          <a:xfrm>
            <a:off x="-176166" y="-37377"/>
            <a:ext cx="12366579" cy="68944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982" y="-37375"/>
            <a:ext cx="9370159" cy="6894483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prstClr val="white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23237" y="61144"/>
            <a:ext cx="10969943" cy="1142702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不同之處</a:t>
            </a:r>
            <a:endParaRPr lang="en-US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907" y="3184813"/>
            <a:ext cx="4805944" cy="1923586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00B0F0"/>
              </a:buClr>
            </a:pPr>
            <a:r>
              <a:rPr lang="en-US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21</a:t>
            </a:r>
            <a:r>
              <a:rPr lang="zh-TW" altLang="en-US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克咖啡因</a:t>
            </a:r>
            <a:endParaRPr lang="en-US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lvl="1">
              <a:buClr>
                <a:srgbClr val="00B0F0"/>
              </a:buClr>
            </a:pPr>
            <a:r>
              <a:rPr lang="zh-TW" altLang="en-US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份量與一杯不含咖啡因咖啡相同</a:t>
            </a:r>
            <a:endParaRPr lang="en-US" altLang="zh-TW" dirty="0" smtClean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lvl="1">
              <a:buClr>
                <a:srgbClr val="00B0F0"/>
              </a:buClr>
            </a:pPr>
            <a:r>
              <a:rPr lang="zh-TW" altLang="en-US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紅茶萃取物</a:t>
            </a:r>
            <a:endParaRPr lang="en-US" dirty="0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57917" y="3192921"/>
            <a:ext cx="3885188" cy="2080619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bg2">
                  <a:lumMod val="50000"/>
                </a:schemeClr>
              </a:buClr>
            </a:pPr>
            <a:r>
              <a:rPr lang="en-US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66 </a:t>
            </a:r>
            <a:r>
              <a:rPr lang="zh-TW" altLang="en-US" dirty="0">
                <a:solidFill>
                  <a:schemeClr val="bg1"/>
                </a:solidFill>
                <a:ea typeface="微軟正黑體" panose="020B0604030504040204" pitchFamily="34" charset="-120"/>
              </a:rPr>
              <a:t>毫</a:t>
            </a:r>
            <a:r>
              <a:rPr lang="zh-TW" altLang="en-US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克咖</a:t>
            </a:r>
            <a:r>
              <a:rPr lang="zh-TW" altLang="en-US" dirty="0">
                <a:solidFill>
                  <a:schemeClr val="bg1"/>
                </a:solidFill>
                <a:ea typeface="微軟正黑體" panose="020B0604030504040204" pitchFamily="34" charset="-120"/>
              </a:rPr>
              <a:t>啡因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zh-TW" altLang="en-US" dirty="0">
                <a:solidFill>
                  <a:schemeClr val="bg1"/>
                </a:solidFill>
                <a:ea typeface="微軟正黑體" panose="020B0604030504040204" pitchFamily="34" charset="-120"/>
              </a:rPr>
              <a:t>哥倫比亞黑咖</a:t>
            </a:r>
            <a:r>
              <a:rPr lang="zh-TW" altLang="en-US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啡</a:t>
            </a:r>
            <a:r>
              <a:rPr lang="zh-TW" altLang="en-US" dirty="0">
                <a:solidFill>
                  <a:schemeClr val="bg1"/>
                </a:solidFill>
                <a:ea typeface="微軟正黑體" panose="020B0604030504040204" pitchFamily="34" charset="-120"/>
              </a:rPr>
              <a:t>萃取物</a:t>
            </a:r>
            <a:endParaRPr lang="en-US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>
              <a:buClr>
                <a:schemeClr val="bg2">
                  <a:lumMod val="50000"/>
                </a:schemeClr>
              </a:buClr>
            </a:pPr>
            <a:endParaRPr lang="en-US" dirty="0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347941" y="5481640"/>
            <a:ext cx="12120003" cy="1107705"/>
          </a:xfrm>
          <a:prstGeom prst="rect">
            <a:avLst/>
          </a:prstGeom>
          <a:noFill/>
        </p:spPr>
        <p:txBody>
          <a:bodyPr wrap="square" lIns="121885" tIns="60943" rIns="121885" bIns="60943" rtlCol="0">
            <a:spAutoFit/>
          </a:bodyPr>
          <a:lstStyle/>
          <a:p>
            <a:pPr algn="ctr" defTabSz="609387"/>
            <a:r>
              <a:rPr lang="zh-TW" altLang="en-US" sz="3199" dirty="0">
                <a:solidFill>
                  <a:prstClr val="white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每天飲用其中一款</a:t>
            </a:r>
            <a:endParaRPr lang="en-US" altLang="zh-TW" sz="3199" dirty="0">
              <a:solidFill>
                <a:prstClr val="white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algn="ctr" defTabSz="609387"/>
            <a:r>
              <a:rPr lang="en-US" sz="3199" dirty="0">
                <a:solidFill>
                  <a:prstClr val="white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  </a:t>
            </a:r>
            <a:r>
              <a:rPr lang="zh-TW" altLang="en-US" sz="3199" dirty="0">
                <a:solidFill>
                  <a:prstClr val="white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如果你喜歡茶飲及咖啡，可以間換飲用。</a:t>
            </a:r>
            <a:endParaRPr lang="en-US" sz="3199" dirty="0">
              <a:solidFill>
                <a:prstClr val="white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4338" name="Picture 2" descr="H:\PowerPoint\CONVENTION 2018\TrimCafe-logo-tan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3419" y="-100286"/>
            <a:ext cx="3981744" cy="296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H:\PowerPoint\CONVENTION 2018\TrimTea-logo-blu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3" y="762452"/>
            <a:ext cx="3633542" cy="242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H="1">
            <a:off x="4679304" y="1737433"/>
            <a:ext cx="9234" cy="335192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27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8FD01988-FD27-D64C-AF70-5C3E67D2AB9F}"/>
              </a:ext>
            </a:extLst>
          </p:cNvPr>
          <p:cNvSpPr/>
          <p:nvPr/>
        </p:nvSpPr>
        <p:spPr>
          <a:xfrm>
            <a:off x="6917946" y="-2069078"/>
            <a:ext cx="5491916" cy="5491916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45000">
                <a:schemeClr val="accent2"/>
              </a:gs>
              <a:gs pos="66000">
                <a:schemeClr val="accent6">
                  <a:lumMod val="75000"/>
                </a:schemeClr>
              </a:gs>
              <a:gs pos="74000">
                <a:schemeClr val="accent6"/>
              </a:gs>
            </a:gsLst>
            <a:path path="circle">
              <a:fillToRect t="100000" r="100000"/>
            </a:path>
            <a:tileRect l="-100000" b="-100000"/>
          </a:gradFill>
          <a:ln>
            <a:gradFill flip="none" rotWithShape="1">
              <a:gsLst>
                <a:gs pos="47000">
                  <a:srgbClr val="FF0000"/>
                </a:gs>
                <a:gs pos="0">
                  <a:srgbClr val="C00000"/>
                </a:gs>
                <a:gs pos="91000">
                  <a:schemeClr val="accent6"/>
                </a:gs>
                <a:gs pos="83000">
                  <a:schemeClr val="accent6">
                    <a:lumMod val="7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B547A-6685-6F4D-B705-99CC2874A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539" y="408619"/>
            <a:ext cx="4546432" cy="1142702"/>
          </a:xfrm>
        </p:spPr>
        <p:txBody>
          <a:bodyPr>
            <a:noAutofit/>
          </a:bodyPr>
          <a:lstStyle/>
          <a:p>
            <a:pPr algn="l">
              <a:lnSpc>
                <a:spcPts val="3306"/>
              </a:lnSpc>
            </a:pPr>
            <a:r>
              <a:rPr lang="en-US" sz="3732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ja-JP" altLang="en-US" sz="3732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滾動全球</a:t>
            </a:r>
            <a:r>
              <a:rPr lang="en-US" sz="3732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 </a:t>
            </a:r>
            <a:br>
              <a:rPr lang="en-US" sz="3732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3732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C617127-1CF5-1541-8113-54E7B255B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263" y="-1478092"/>
            <a:ext cx="4916123" cy="4916123"/>
          </a:xfrm>
          <a:effectLst>
            <a:outerShdw blurRad="50800" dist="50800" dir="5400000" algn="ctr" rotWithShape="0">
              <a:srgbClr val="000000">
                <a:alpha val="31000"/>
              </a:srgbClr>
            </a:outerShdw>
          </a:effectLst>
        </p:spPr>
      </p:pic>
      <p:pic>
        <p:nvPicPr>
          <p:cNvPr id="4" name="Picture 4" descr="Image result for tls weight loss">
            <a:extLst>
              <a:ext uri="{FF2B5EF4-FFF2-40B4-BE49-F238E27FC236}">
                <a16:creationId xmlns:a16="http://schemas.microsoft.com/office/drawing/2014/main" id="{249218D9-ED4D-2E41-B227-1400B0B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183" y="224979"/>
            <a:ext cx="3944513" cy="13263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ip Same Side Corner Rectangle 11">
            <a:extLst>
              <a:ext uri="{FF2B5EF4-FFF2-40B4-BE49-F238E27FC236}">
                <a16:creationId xmlns:a16="http://schemas.microsoft.com/office/drawing/2014/main" id="{81F20FBF-DCFA-2F4E-BAD8-9980D6309FD9}"/>
              </a:ext>
            </a:extLst>
          </p:cNvPr>
          <p:cNvSpPr/>
          <p:nvPr/>
        </p:nvSpPr>
        <p:spPr>
          <a:xfrm>
            <a:off x="608742" y="2033120"/>
            <a:ext cx="11236766" cy="4370410"/>
          </a:xfrm>
          <a:custGeom>
            <a:avLst/>
            <a:gdLst>
              <a:gd name="connsiteX0" fmla="*/ 568679 w 8429770"/>
              <a:gd name="connsiteY0" fmla="*/ 0 h 3412004"/>
              <a:gd name="connsiteX1" fmla="*/ 7861091 w 8429770"/>
              <a:gd name="connsiteY1" fmla="*/ 0 h 3412004"/>
              <a:gd name="connsiteX2" fmla="*/ 8429770 w 8429770"/>
              <a:gd name="connsiteY2" fmla="*/ 568679 h 3412004"/>
              <a:gd name="connsiteX3" fmla="*/ 8429770 w 8429770"/>
              <a:gd name="connsiteY3" fmla="*/ 3412004 h 3412004"/>
              <a:gd name="connsiteX4" fmla="*/ 8429770 w 8429770"/>
              <a:gd name="connsiteY4" fmla="*/ 3412004 h 3412004"/>
              <a:gd name="connsiteX5" fmla="*/ 0 w 8429770"/>
              <a:gd name="connsiteY5" fmla="*/ 3412004 h 3412004"/>
              <a:gd name="connsiteX6" fmla="*/ 0 w 8429770"/>
              <a:gd name="connsiteY6" fmla="*/ 3412004 h 3412004"/>
              <a:gd name="connsiteX7" fmla="*/ 0 w 8429770"/>
              <a:gd name="connsiteY7" fmla="*/ 568679 h 3412004"/>
              <a:gd name="connsiteX8" fmla="*/ 568679 w 8429770"/>
              <a:gd name="connsiteY8" fmla="*/ 0 h 3412004"/>
              <a:gd name="connsiteX0" fmla="*/ 1493590 w 8429770"/>
              <a:gd name="connsiteY0" fmla="*/ 294289 h 3412004"/>
              <a:gd name="connsiteX1" fmla="*/ 7861091 w 8429770"/>
              <a:gd name="connsiteY1" fmla="*/ 0 h 3412004"/>
              <a:gd name="connsiteX2" fmla="*/ 8429770 w 8429770"/>
              <a:gd name="connsiteY2" fmla="*/ 568679 h 3412004"/>
              <a:gd name="connsiteX3" fmla="*/ 8429770 w 8429770"/>
              <a:gd name="connsiteY3" fmla="*/ 3412004 h 3412004"/>
              <a:gd name="connsiteX4" fmla="*/ 8429770 w 8429770"/>
              <a:gd name="connsiteY4" fmla="*/ 3412004 h 3412004"/>
              <a:gd name="connsiteX5" fmla="*/ 0 w 8429770"/>
              <a:gd name="connsiteY5" fmla="*/ 3412004 h 3412004"/>
              <a:gd name="connsiteX6" fmla="*/ 0 w 8429770"/>
              <a:gd name="connsiteY6" fmla="*/ 3412004 h 3412004"/>
              <a:gd name="connsiteX7" fmla="*/ 0 w 8429770"/>
              <a:gd name="connsiteY7" fmla="*/ 568679 h 3412004"/>
              <a:gd name="connsiteX8" fmla="*/ 1493590 w 8429770"/>
              <a:gd name="connsiteY8" fmla="*/ 294289 h 3412004"/>
              <a:gd name="connsiteX0" fmla="*/ 1493590 w 8429770"/>
              <a:gd name="connsiteY0" fmla="*/ 115614 h 3233329"/>
              <a:gd name="connsiteX1" fmla="*/ 6168925 w 8429770"/>
              <a:gd name="connsiteY1" fmla="*/ 0 h 3233329"/>
              <a:gd name="connsiteX2" fmla="*/ 8429770 w 8429770"/>
              <a:gd name="connsiteY2" fmla="*/ 390004 h 3233329"/>
              <a:gd name="connsiteX3" fmla="*/ 8429770 w 8429770"/>
              <a:gd name="connsiteY3" fmla="*/ 3233329 h 3233329"/>
              <a:gd name="connsiteX4" fmla="*/ 8429770 w 8429770"/>
              <a:gd name="connsiteY4" fmla="*/ 3233329 h 3233329"/>
              <a:gd name="connsiteX5" fmla="*/ 0 w 8429770"/>
              <a:gd name="connsiteY5" fmla="*/ 3233329 h 3233329"/>
              <a:gd name="connsiteX6" fmla="*/ 0 w 8429770"/>
              <a:gd name="connsiteY6" fmla="*/ 3233329 h 3233329"/>
              <a:gd name="connsiteX7" fmla="*/ 0 w 8429770"/>
              <a:gd name="connsiteY7" fmla="*/ 390004 h 3233329"/>
              <a:gd name="connsiteX8" fmla="*/ 1493590 w 8429770"/>
              <a:gd name="connsiteY8" fmla="*/ 115614 h 3233329"/>
              <a:gd name="connsiteX0" fmla="*/ 1493590 w 8429770"/>
              <a:gd name="connsiteY0" fmla="*/ 140936 h 3258651"/>
              <a:gd name="connsiteX1" fmla="*/ 6168925 w 8429770"/>
              <a:gd name="connsiteY1" fmla="*/ 25322 h 3258651"/>
              <a:gd name="connsiteX2" fmla="*/ 8429770 w 8429770"/>
              <a:gd name="connsiteY2" fmla="*/ 415326 h 3258651"/>
              <a:gd name="connsiteX3" fmla="*/ 8429770 w 8429770"/>
              <a:gd name="connsiteY3" fmla="*/ 3258651 h 3258651"/>
              <a:gd name="connsiteX4" fmla="*/ 8429770 w 8429770"/>
              <a:gd name="connsiteY4" fmla="*/ 3258651 h 3258651"/>
              <a:gd name="connsiteX5" fmla="*/ 0 w 8429770"/>
              <a:gd name="connsiteY5" fmla="*/ 3258651 h 3258651"/>
              <a:gd name="connsiteX6" fmla="*/ 0 w 8429770"/>
              <a:gd name="connsiteY6" fmla="*/ 3258651 h 3258651"/>
              <a:gd name="connsiteX7" fmla="*/ 0 w 8429770"/>
              <a:gd name="connsiteY7" fmla="*/ 415326 h 3258651"/>
              <a:gd name="connsiteX8" fmla="*/ 1493590 w 8429770"/>
              <a:gd name="connsiteY8" fmla="*/ 140936 h 3258651"/>
              <a:gd name="connsiteX0" fmla="*/ 1966556 w 8429770"/>
              <a:gd name="connsiteY0" fmla="*/ 55842 h 3278661"/>
              <a:gd name="connsiteX1" fmla="*/ 6168925 w 8429770"/>
              <a:gd name="connsiteY1" fmla="*/ 45332 h 3278661"/>
              <a:gd name="connsiteX2" fmla="*/ 8429770 w 8429770"/>
              <a:gd name="connsiteY2" fmla="*/ 435336 h 3278661"/>
              <a:gd name="connsiteX3" fmla="*/ 8429770 w 8429770"/>
              <a:gd name="connsiteY3" fmla="*/ 3278661 h 3278661"/>
              <a:gd name="connsiteX4" fmla="*/ 8429770 w 8429770"/>
              <a:gd name="connsiteY4" fmla="*/ 3278661 h 3278661"/>
              <a:gd name="connsiteX5" fmla="*/ 0 w 8429770"/>
              <a:gd name="connsiteY5" fmla="*/ 3278661 h 3278661"/>
              <a:gd name="connsiteX6" fmla="*/ 0 w 8429770"/>
              <a:gd name="connsiteY6" fmla="*/ 3278661 h 3278661"/>
              <a:gd name="connsiteX7" fmla="*/ 0 w 8429770"/>
              <a:gd name="connsiteY7" fmla="*/ 435336 h 3278661"/>
              <a:gd name="connsiteX8" fmla="*/ 1966556 w 8429770"/>
              <a:gd name="connsiteY8" fmla="*/ 55842 h 327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29770" h="3278661">
                <a:moveTo>
                  <a:pt x="1966556" y="55842"/>
                </a:moveTo>
                <a:cubicBezTo>
                  <a:pt x="3525001" y="17304"/>
                  <a:pt x="4021901" y="-42254"/>
                  <a:pt x="6168925" y="45332"/>
                </a:cubicBezTo>
                <a:lnTo>
                  <a:pt x="8429770" y="435336"/>
                </a:lnTo>
                <a:lnTo>
                  <a:pt x="8429770" y="3278661"/>
                </a:lnTo>
                <a:lnTo>
                  <a:pt x="8429770" y="3278661"/>
                </a:lnTo>
                <a:lnTo>
                  <a:pt x="0" y="3278661"/>
                </a:lnTo>
                <a:lnTo>
                  <a:pt x="0" y="3278661"/>
                </a:lnTo>
                <a:lnTo>
                  <a:pt x="0" y="435336"/>
                </a:lnTo>
                <a:lnTo>
                  <a:pt x="1966556" y="558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11" name="Moon 10">
            <a:extLst>
              <a:ext uri="{FF2B5EF4-FFF2-40B4-BE49-F238E27FC236}">
                <a16:creationId xmlns:a16="http://schemas.microsoft.com/office/drawing/2014/main" id="{BB0E7462-EEB1-EC46-B907-F751B585236A}"/>
              </a:ext>
            </a:extLst>
          </p:cNvPr>
          <p:cNvSpPr/>
          <p:nvPr/>
        </p:nvSpPr>
        <p:spPr>
          <a:xfrm rot="5400000">
            <a:off x="5860729" y="-3368592"/>
            <a:ext cx="732793" cy="11236766"/>
          </a:xfrm>
          <a:custGeom>
            <a:avLst/>
            <a:gdLst>
              <a:gd name="connsiteX0" fmla="*/ 164891 w 164891"/>
              <a:gd name="connsiteY0" fmla="*/ 884420 h 884420"/>
              <a:gd name="connsiteX1" fmla="*/ 0 w 164891"/>
              <a:gd name="connsiteY1" fmla="*/ 442210 h 884420"/>
              <a:gd name="connsiteX2" fmla="*/ 164891 w 164891"/>
              <a:gd name="connsiteY2" fmla="*/ 0 h 884420"/>
              <a:gd name="connsiteX3" fmla="*/ 82445 w 164891"/>
              <a:gd name="connsiteY3" fmla="*/ 442211 h 884420"/>
              <a:gd name="connsiteX4" fmla="*/ 164891 w 164891"/>
              <a:gd name="connsiteY4" fmla="*/ 884422 h 884420"/>
              <a:gd name="connsiteX5" fmla="*/ 164891 w 164891"/>
              <a:gd name="connsiteY5" fmla="*/ 884420 h 884420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126895 w 209341"/>
              <a:gd name="connsiteY3" fmla="*/ 442211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341" h="884422">
                <a:moveTo>
                  <a:pt x="209341" y="884420"/>
                </a:moveTo>
                <a:cubicBezTo>
                  <a:pt x="118274" y="884420"/>
                  <a:pt x="0" y="689611"/>
                  <a:pt x="0" y="445385"/>
                </a:cubicBezTo>
                <a:cubicBezTo>
                  <a:pt x="0" y="201159"/>
                  <a:pt x="118274" y="0"/>
                  <a:pt x="209341" y="0"/>
                </a:cubicBezTo>
                <a:cubicBezTo>
                  <a:pt x="157440" y="104392"/>
                  <a:pt x="79270" y="179324"/>
                  <a:pt x="82445" y="439036"/>
                </a:cubicBezTo>
                <a:cubicBezTo>
                  <a:pt x="85620" y="698748"/>
                  <a:pt x="157440" y="780030"/>
                  <a:pt x="209341" y="884422"/>
                </a:cubicBezTo>
                <a:lnTo>
                  <a:pt x="209341" y="884420"/>
                </a:lnTo>
                <a:close/>
              </a:path>
            </a:pathLst>
          </a:custGeom>
          <a:gradFill flip="none" rotWithShape="1">
            <a:gsLst>
              <a:gs pos="47000">
                <a:schemeClr val="tx2">
                  <a:lumMod val="60000"/>
                  <a:lumOff val="40000"/>
                </a:schemeClr>
              </a:gs>
              <a:gs pos="0">
                <a:schemeClr val="tx2"/>
              </a:gs>
              <a:gs pos="9100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FDAA309-D69C-E543-8FBD-435264FBFB5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8742" y="2616188"/>
          <a:ext cx="10972224" cy="289055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657408">
                  <a:extLst>
                    <a:ext uri="{9D8B030D-6E8A-4147-A177-3AD203B41FA5}">
                      <a16:colId xmlns:a16="http://schemas.microsoft.com/office/drawing/2014/main" val="355449379"/>
                    </a:ext>
                  </a:extLst>
                </a:gridCol>
                <a:gridCol w="3657408">
                  <a:extLst>
                    <a:ext uri="{9D8B030D-6E8A-4147-A177-3AD203B41FA5}">
                      <a16:colId xmlns:a16="http://schemas.microsoft.com/office/drawing/2014/main" val="923541588"/>
                    </a:ext>
                  </a:extLst>
                </a:gridCol>
                <a:gridCol w="3657408">
                  <a:extLst>
                    <a:ext uri="{9D8B030D-6E8A-4147-A177-3AD203B41FA5}">
                      <a16:colId xmlns:a16="http://schemas.microsoft.com/office/drawing/2014/main" val="3972798052"/>
                    </a:ext>
                  </a:extLst>
                </a:gridCol>
              </a:tblGrid>
              <a:tr h="1445277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</a:rPr>
                        <a:t>2016 </a:t>
                      </a:r>
                      <a:r>
                        <a:rPr lang="en-US" altLang="zh-TW" sz="27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7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</a:rPr>
                        <a:t>月至</a:t>
                      </a:r>
                      <a:r>
                        <a:rPr lang="en-US" altLang="zh-TW" sz="27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altLang="en-US" sz="27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</a:rPr>
                        <a:t>月</a:t>
                      </a:r>
                      <a:endParaRPr lang="en-US" sz="27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888" marR="121888" marT="60944" marB="60944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</a:rPr>
                        <a:t>2017 </a:t>
                      </a:r>
                      <a:r>
                        <a:rPr lang="en-US" altLang="zh-TW" sz="27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7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</a:rPr>
                        <a:t>月至</a:t>
                      </a:r>
                      <a:r>
                        <a:rPr lang="en-US" altLang="zh-TW" sz="27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altLang="en-US" sz="27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</a:rPr>
                        <a:t>月</a:t>
                      </a:r>
                      <a:endParaRPr lang="en-US" sz="27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888" marR="121888" marT="60944" marB="60944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</a:rPr>
                        <a:t>2018 </a:t>
                      </a:r>
                      <a:r>
                        <a:rPr lang="en-US" altLang="zh-TW" sz="2700" b="1" dirty="0" smtClean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700" b="1" dirty="0" smtClean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軟正黑體" panose="020B0604030504040204" pitchFamily="34" charset="-120"/>
                        </a:rPr>
                        <a:t>月至</a:t>
                      </a:r>
                      <a:r>
                        <a:rPr lang="en-US" altLang="zh-TW" sz="2700" b="1" dirty="0" smtClean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2700" b="1" dirty="0" smtClean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軟正黑體" panose="020B0604030504040204" pitchFamily="34" charset="-120"/>
                        </a:rPr>
                        <a:t>月</a:t>
                      </a:r>
                      <a:endParaRPr lang="zh-TW" altLang="en-US" sz="2700" b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888" marR="121888" marT="60944" marB="60944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7069937"/>
                  </a:ext>
                </a:extLst>
              </a:tr>
              <a:tr h="1445277">
                <a:tc>
                  <a:txBody>
                    <a:bodyPr/>
                    <a:lstStyle/>
                    <a:p>
                      <a:pPr marL="0" algn="ctr" defTabSz="914243" rtl="0" eaLnBrk="1" latinLnBrk="0" hangingPunct="1"/>
                      <a:r>
                        <a:rPr lang="en-US" sz="3700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+mn-cs"/>
                        </a:rPr>
                        <a:t>$21,811,186</a:t>
                      </a:r>
                      <a:r>
                        <a:rPr lang="zh-TW" altLang="en-US" sz="3200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+mn-cs"/>
                        </a:rPr>
                        <a:t>美元</a:t>
                      </a:r>
                      <a:endParaRPr lang="en-US" sz="3700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21888" marR="121888" marT="60944" marB="609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+mn-cs"/>
                        </a:rPr>
                        <a:t>$22,394,404</a:t>
                      </a:r>
                      <a:r>
                        <a:rPr lang="zh-TW" altLang="en-US" sz="3200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+mn-cs"/>
                        </a:rPr>
                        <a:t>美元</a:t>
                      </a:r>
                      <a:endParaRPr lang="en-US" sz="4300" kern="12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algn="ctr" defTabSz="914243" rtl="0" eaLnBrk="1" latinLnBrk="0" hangingPunct="1"/>
                      <a:endParaRPr lang="en-US" sz="3700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21888" marR="121888" marT="60944" marB="609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</a:rPr>
                        <a:t>$20,874,522</a:t>
                      </a:r>
                      <a:r>
                        <a:rPr lang="zh-TW" altLang="en-US" sz="3200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+mn-cs"/>
                        </a:rPr>
                        <a:t>美元</a:t>
                      </a:r>
                      <a:endParaRPr lang="en-US" sz="4300" kern="12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sz="37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888" marR="121888" marT="60944" marB="609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647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462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7896622" y="1321733"/>
            <a:ext cx="0" cy="47300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Image result for with sleeve starbucks cu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7" t="-345" r="63824" b="9519"/>
          <a:stretch/>
        </p:blipFill>
        <p:spPr bwMode="auto">
          <a:xfrm>
            <a:off x="9346354" y="2033275"/>
            <a:ext cx="1870646" cy="445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71889" y="4106554"/>
            <a:ext cx="1310183" cy="1032664"/>
          </a:xfrm>
          <a:prstGeom prst="rect">
            <a:avLst/>
          </a:prstGeom>
          <a:gradFill flip="none" rotWithShape="1">
            <a:gsLst>
              <a:gs pos="1000">
                <a:srgbClr val="9B7867"/>
              </a:gs>
              <a:gs pos="48000">
                <a:srgbClr val="B68A6C"/>
              </a:gs>
              <a:gs pos="100000">
                <a:srgbClr val="D5BBA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8" r="10405"/>
          <a:stretch/>
        </p:blipFill>
        <p:spPr bwMode="auto">
          <a:xfrm>
            <a:off x="2810587" y="2929597"/>
            <a:ext cx="4555084" cy="338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:\PowerPoint\CONVENTION 2018\TrimCafe-logo-tan.png"/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3438" y="3335892"/>
            <a:ext cx="1616374" cy="120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589" y="893"/>
            <a:ext cx="2838182" cy="6856214"/>
            <a:chOff x="0" y="0"/>
            <a:chExt cx="2129191" cy="51435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419461" cy="373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730" y="0"/>
              <a:ext cx="1419461" cy="373711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7" y="1406387"/>
              <a:ext cx="1419461" cy="373711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253" y="1406387"/>
              <a:ext cx="1419461" cy="3737113"/>
            </a:xfrm>
            <a:prstGeom prst="rect">
              <a:avLst/>
            </a:prstGeom>
          </p:spPr>
        </p:pic>
      </p:grpSp>
      <p:pic>
        <p:nvPicPr>
          <p:cNvPr id="17" name="Picture 2" descr="H:\PowerPoint\CONVENTION 2018\TrimCafe-logo-tan-WithSubHead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72" y="58595"/>
            <a:ext cx="2638944" cy="17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526690">
            <a:off x="3765868" y="3622083"/>
            <a:ext cx="472621" cy="2203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58205" y="1321735"/>
            <a:ext cx="2694267" cy="1487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387"/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修身咖啡</a:t>
            </a:r>
            <a:endParaRPr lang="en-US" altLang="zh-TW" sz="31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algn="ctr" defTabSz="609387"/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1 </a:t>
            </a: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包</a:t>
            </a: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 = HK$16.2</a:t>
            </a:r>
          </a:p>
          <a:p>
            <a:pPr algn="ctr" defTabSz="609387"/>
            <a:r>
              <a:rPr lang="zh-TW" altLang="en-US" sz="2666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含</a:t>
            </a:r>
            <a:r>
              <a:rPr lang="en-US" sz="2666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  <a:r>
              <a:rPr lang="en-US" sz="2666" dirty="0" err="1">
                <a:solidFill>
                  <a:srgbClr val="FF3F3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WellTrim</a:t>
            </a:r>
            <a:r>
              <a:rPr lang="en-US" sz="2666" dirty="0">
                <a:solidFill>
                  <a:srgbClr val="FF3F3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® </a:t>
            </a:r>
            <a:r>
              <a:rPr lang="en-US" sz="2666" dirty="0" err="1">
                <a:solidFill>
                  <a:srgbClr val="FF3F3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iG</a:t>
            </a:r>
            <a:endParaRPr lang="en-US" sz="2666" dirty="0">
              <a:solidFill>
                <a:srgbClr val="FF3F3F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87700" y="1321734"/>
            <a:ext cx="2381762" cy="1076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387"/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市場上咖啡</a:t>
            </a:r>
            <a:endParaRPr lang="en-US" altLang="zh-TW" sz="31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algn="ctr" defTabSz="609387"/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1 </a:t>
            </a: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杯</a:t>
            </a: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 = HK$26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02261" y="371770"/>
            <a:ext cx="10886027" cy="748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387"/>
            <a:r>
              <a:rPr lang="zh-TW" altLang="en-US" sz="4266" b="1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平均一杯咖啡的售價</a:t>
            </a:r>
            <a:endParaRPr lang="en-US" sz="4266" b="1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473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yvonnel\Downloads\iStock-6878107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319875"/>
            <a:ext cx="12188825" cy="621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4849" y="553195"/>
            <a:ext cx="8970215" cy="156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387"/>
            <a:r>
              <a:rPr lang="zh-TW" altLang="en-US" sz="9597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</a:t>
            </a:r>
            <a:r>
              <a:rPr lang="ja-JP" altLang="en-US" sz="9597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新消息</a:t>
            </a:r>
            <a:endParaRPr lang="en-US" sz="9597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767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50" y="893"/>
            <a:ext cx="11016642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5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6135" y="893"/>
            <a:ext cx="4995572" cy="685621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8295" y="265976"/>
            <a:ext cx="6769996" cy="1142702"/>
          </a:xfrm>
        </p:spPr>
        <p:txBody>
          <a:bodyPr>
            <a:normAutofit/>
          </a:bodyPr>
          <a:lstStyle/>
          <a:p>
            <a:r>
              <a:rPr lang="en-US" sz="5331" dirty="0">
                <a:latin typeface="Calibri" panose="020F0502020204030204" pitchFamily="34" charset="0"/>
                <a:ea typeface="微軟正黑體" panose="020B0604030504040204" pitchFamily="34" charset="-120"/>
              </a:rPr>
              <a:t>TLS®</a:t>
            </a:r>
            <a:r>
              <a:rPr lang="zh-TW" altLang="en-US" sz="5331" dirty="0">
                <a:latin typeface="Calibri" panose="020F0502020204030204" pitchFamily="34" charset="0"/>
                <a:ea typeface="微軟正黑體" panose="020B0604030504040204" pitchFamily="34" charset="-120"/>
              </a:rPr>
              <a:t>靈活飲食計劃</a:t>
            </a:r>
            <a:endParaRPr lang="en-US" sz="5331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8295" y="1600678"/>
            <a:ext cx="6552677" cy="4524784"/>
          </a:xfrm>
        </p:spPr>
        <p:txBody>
          <a:bodyPr>
            <a:normAutofit/>
          </a:bodyPr>
          <a:lstStyle/>
          <a:p>
            <a:r>
              <a:rPr lang="zh-TW" altLang="en-US" sz="3732" dirty="0">
                <a:latin typeface="Calibri" panose="020F0502020204030204" pitchFamily="34" charset="0"/>
                <a:ea typeface="微軟正黑體" panose="020B0604030504040204" pitchFamily="34" charset="-120"/>
              </a:rPr>
              <a:t>全新計劃可以配合任何</a:t>
            </a:r>
            <a:r>
              <a:rPr lang="en-US" altLang="zh-TW" sz="3732" dirty="0">
                <a:latin typeface="Calibri" panose="020F0502020204030204" pitchFamily="34" charset="0"/>
                <a:ea typeface="微軟正黑體" panose="020B0604030504040204" pitchFamily="34" charset="-120"/>
              </a:rPr>
              <a:t>TLS</a:t>
            </a:r>
            <a:r>
              <a:rPr lang="zh-TW" altLang="en-US" sz="3732" dirty="0">
                <a:latin typeface="Calibri" panose="020F0502020204030204" pitchFamily="34" charset="0"/>
                <a:ea typeface="微軟正黑體" panose="020B0604030504040204" pitchFamily="34" charset="-120"/>
              </a:rPr>
              <a:t>計劃，除了排毒計劃和</a:t>
            </a:r>
            <a:r>
              <a:rPr lang="en-US" altLang="zh-TW" sz="3732" dirty="0">
                <a:latin typeface="Calibri" panose="020F0502020204030204" pitchFamily="34" charset="0"/>
                <a:ea typeface="微軟正黑體" panose="020B0604030504040204" pitchFamily="34" charset="-120"/>
              </a:rPr>
              <a:t>21</a:t>
            </a:r>
            <a:r>
              <a:rPr lang="zh-TW" altLang="en-US" sz="3732" dirty="0">
                <a:latin typeface="Calibri" panose="020F0502020204030204" pitchFamily="34" charset="0"/>
                <a:ea typeface="微軟正黑體" panose="020B0604030504040204" pitchFamily="34" charset="-120"/>
              </a:rPr>
              <a:t> 日修身挑戰外</a:t>
            </a:r>
            <a:endParaRPr lang="en-US" altLang="zh-TW" sz="3732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3732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r>
              <a:rPr lang="zh-TW" altLang="en-US" sz="3732" dirty="0">
                <a:latin typeface="Calibri" panose="020F0502020204030204" pitchFamily="34" charset="0"/>
                <a:ea typeface="微軟正黑體" panose="020B0604030504040204" pitchFamily="34" charset="-120"/>
              </a:rPr>
              <a:t>適合能保持在正軌上及在一星期中加入</a:t>
            </a:r>
            <a:r>
              <a:rPr lang="en-US" altLang="zh-TW" sz="3732" dirty="0">
                <a:latin typeface="Calibri" panose="020F0502020204030204" pitchFamily="34" charset="0"/>
                <a:ea typeface="微軟正黑體" panose="020B0604030504040204" pitchFamily="34" charset="-120"/>
              </a:rPr>
              <a:t>1</a:t>
            </a:r>
            <a:r>
              <a:rPr lang="zh-TW" altLang="en-US" sz="3732" dirty="0">
                <a:latin typeface="Calibri" panose="020F0502020204030204" pitchFamily="34" charset="0"/>
                <a:ea typeface="微軟正黑體" panose="020B0604030504040204" pitchFamily="34" charset="-120"/>
              </a:rPr>
              <a:t>－</a:t>
            </a:r>
            <a:r>
              <a:rPr lang="en-US" altLang="zh-TW" sz="3732" dirty="0">
                <a:latin typeface="Calibri" panose="020F0502020204030204" pitchFamily="34" charset="0"/>
                <a:ea typeface="微軟正黑體" panose="020B0604030504040204" pitchFamily="34" charset="-120"/>
              </a:rPr>
              <a:t>2</a:t>
            </a:r>
            <a:r>
              <a:rPr lang="zh-TW" altLang="en-US" sz="3732" dirty="0">
                <a:latin typeface="Calibri" panose="020F0502020204030204" pitchFamily="34" charset="0"/>
                <a:ea typeface="微軟正黑體" panose="020B0604030504040204" pitchFamily="34" charset="-120"/>
              </a:rPr>
              <a:t>種不包含在</a:t>
            </a:r>
            <a:r>
              <a:rPr lang="en-US" altLang="zh-TW" sz="3732" dirty="0">
                <a:latin typeface="Calibri" panose="020F0502020204030204" pitchFamily="34" charset="0"/>
                <a:ea typeface="微軟正黑體" panose="020B0604030504040204" pitchFamily="34" charset="-120"/>
              </a:rPr>
              <a:t>TLS</a:t>
            </a:r>
            <a:r>
              <a:rPr lang="zh-TW" altLang="en-US" sz="3732" dirty="0">
                <a:latin typeface="Calibri" panose="020F0502020204030204" pitchFamily="34" charset="0"/>
                <a:ea typeface="微軟正黑體" panose="020B0604030504040204" pitchFamily="34" charset="-120"/>
              </a:rPr>
              <a:t>計劃的食物</a:t>
            </a:r>
            <a:endParaRPr lang="en-US" sz="3732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578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28" y="895"/>
            <a:ext cx="11338147" cy="712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6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8" y="2207832"/>
            <a:ext cx="12188825" cy="2733252"/>
          </a:xfrm>
          <a:prstGeom prst="rect">
            <a:avLst/>
          </a:prstGeom>
          <a:solidFill>
            <a:srgbClr val="0099CC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717" y="1255323"/>
            <a:ext cx="3919278" cy="55789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88" y="304452"/>
            <a:ext cx="4210684" cy="895694"/>
          </a:xfrm>
          <a:prstGeom prst="rect">
            <a:avLst/>
          </a:prstGeom>
          <a:solidFill>
            <a:srgbClr val="0099CC">
              <a:alpha val="7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11031" y="427079"/>
            <a:ext cx="2926247" cy="114270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103"/>
            <a:r>
              <a:rPr lang="zh-TW" altLang="en-US" sz="47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Gill Sans SemiBold"/>
              </a:rPr>
              <a:t>工具</a:t>
            </a:r>
            <a:endParaRPr lang="en-US" sz="4799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Gill Sans Semi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" y="1255321"/>
            <a:ext cx="3926554" cy="5591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864" y="1285420"/>
            <a:ext cx="3945997" cy="557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7-09 at 6.08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388" y="893"/>
            <a:ext cx="5955269" cy="3478894"/>
          </a:xfrm>
          <a:prstGeom prst="rect">
            <a:avLst/>
          </a:prstGeom>
        </p:spPr>
      </p:pic>
      <p:pic>
        <p:nvPicPr>
          <p:cNvPr id="3" name="Picture 2" descr="Screen Shot 2018-07-23 at 2.27.47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4151" y="3479788"/>
            <a:ext cx="6986263" cy="33773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A6289B-74EB-264D-9EA9-8CEC19562F91}"/>
              </a:ext>
            </a:extLst>
          </p:cNvPr>
          <p:cNvSpPr/>
          <p:nvPr/>
        </p:nvSpPr>
        <p:spPr>
          <a:xfrm>
            <a:off x="6453362" y="960842"/>
            <a:ext cx="5135581" cy="1528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387"/>
            <a:r>
              <a:rPr lang="zh-TW" altLang="en-US" sz="5331" b="1" spc="-2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下載影片</a:t>
            </a:r>
            <a:r>
              <a:rPr lang="en-US" sz="5331" b="1" spc="-2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:</a:t>
            </a:r>
          </a:p>
          <a:p>
            <a:pPr algn="ctr" defTabSz="609387"/>
            <a:r>
              <a:rPr lang="en-US" sz="3999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HK.TLSSLIM.COM</a:t>
            </a:r>
            <a:r>
              <a:rPr lang="en-US" sz="3999" spc="-2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 &gt; </a:t>
            </a:r>
            <a:r>
              <a:rPr lang="zh-TW" altLang="en-US" sz="3999" spc="-2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資源</a:t>
            </a:r>
            <a:endParaRPr lang="en-US" sz="3999" spc="-20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317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oon 10">
            <a:extLst>
              <a:ext uri="{FF2B5EF4-FFF2-40B4-BE49-F238E27FC236}">
                <a16:creationId xmlns:a16="http://schemas.microsoft.com/office/drawing/2014/main" id="{890AFD79-23FC-2A4C-8799-E6FFBFE8C0DE}"/>
              </a:ext>
            </a:extLst>
          </p:cNvPr>
          <p:cNvSpPr/>
          <p:nvPr/>
        </p:nvSpPr>
        <p:spPr>
          <a:xfrm rot="5400000" flipV="1">
            <a:off x="6021254" y="239602"/>
            <a:ext cx="147209" cy="10972229"/>
          </a:xfrm>
          <a:custGeom>
            <a:avLst/>
            <a:gdLst>
              <a:gd name="connsiteX0" fmla="*/ 164891 w 164891"/>
              <a:gd name="connsiteY0" fmla="*/ 884420 h 884420"/>
              <a:gd name="connsiteX1" fmla="*/ 0 w 164891"/>
              <a:gd name="connsiteY1" fmla="*/ 442210 h 884420"/>
              <a:gd name="connsiteX2" fmla="*/ 164891 w 164891"/>
              <a:gd name="connsiteY2" fmla="*/ 0 h 884420"/>
              <a:gd name="connsiteX3" fmla="*/ 82445 w 164891"/>
              <a:gd name="connsiteY3" fmla="*/ 442211 h 884420"/>
              <a:gd name="connsiteX4" fmla="*/ 164891 w 164891"/>
              <a:gd name="connsiteY4" fmla="*/ 884422 h 884420"/>
              <a:gd name="connsiteX5" fmla="*/ 164891 w 164891"/>
              <a:gd name="connsiteY5" fmla="*/ 884420 h 884420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126895 w 209341"/>
              <a:gd name="connsiteY3" fmla="*/ 442211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341" h="884422">
                <a:moveTo>
                  <a:pt x="209341" y="884420"/>
                </a:moveTo>
                <a:cubicBezTo>
                  <a:pt x="118274" y="884420"/>
                  <a:pt x="0" y="689611"/>
                  <a:pt x="0" y="445385"/>
                </a:cubicBezTo>
                <a:cubicBezTo>
                  <a:pt x="0" y="201159"/>
                  <a:pt x="118274" y="0"/>
                  <a:pt x="209341" y="0"/>
                </a:cubicBezTo>
                <a:cubicBezTo>
                  <a:pt x="157440" y="104392"/>
                  <a:pt x="79270" y="179324"/>
                  <a:pt x="82445" y="439036"/>
                </a:cubicBezTo>
                <a:cubicBezTo>
                  <a:pt x="85620" y="698748"/>
                  <a:pt x="157440" y="780030"/>
                  <a:pt x="209341" y="884422"/>
                </a:cubicBezTo>
                <a:lnTo>
                  <a:pt x="209341" y="884420"/>
                </a:lnTo>
                <a:close/>
              </a:path>
            </a:pathLst>
          </a:custGeom>
          <a:gradFill flip="none" rotWithShape="1">
            <a:gsLst>
              <a:gs pos="47000">
                <a:schemeClr val="tx2">
                  <a:lumMod val="60000"/>
                  <a:lumOff val="40000"/>
                </a:schemeClr>
              </a:gs>
              <a:gs pos="0">
                <a:schemeClr val="tx2"/>
              </a:gs>
              <a:gs pos="9100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2DDC83-651B-2448-8607-146EC8173244}"/>
              </a:ext>
            </a:extLst>
          </p:cNvPr>
          <p:cNvSpPr/>
          <p:nvPr/>
        </p:nvSpPr>
        <p:spPr>
          <a:xfrm>
            <a:off x="1308343" y="1300271"/>
            <a:ext cx="9575320" cy="4358776"/>
          </a:xfrm>
          <a:prstGeom prst="rect">
            <a:avLst/>
          </a:prstGeom>
          <a:noFill/>
        </p:spPr>
        <p:txBody>
          <a:bodyPr wrap="none" lIns="121888" tIns="60944" rIns="121888" bIns="60944">
            <a:spAutoFit/>
          </a:bodyPr>
          <a:lstStyle/>
          <a:p>
            <a:pPr algn="ctr" defTabSz="609387"/>
            <a:r>
              <a:rPr lang="en-US" altLang="zh-TW" sz="6531" b="1" spc="-2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2018</a:t>
            </a:r>
            <a:r>
              <a:rPr lang="zh-TW" altLang="en-US" sz="6531" b="1" spc="-2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年估計</a:t>
            </a:r>
            <a:r>
              <a:rPr lang="en-US" altLang="zh-TW" sz="6531" b="1" spc="-2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TLS</a:t>
            </a:r>
            <a:r>
              <a:rPr lang="zh-TW" altLang="en-US" sz="6531" b="1" spc="-2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銷售超過 </a:t>
            </a:r>
            <a:endParaRPr lang="en-US" altLang="zh-TW" sz="6531" b="1" spc="-20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algn="ctr" defTabSz="609387"/>
            <a:r>
              <a:rPr lang="en-US" sz="7064" b="1" spc="-2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$40,000,000</a:t>
            </a:r>
            <a:r>
              <a:rPr lang="zh-TW" altLang="en-US" sz="7064" b="1" spc="-2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 美元</a:t>
            </a:r>
            <a:endParaRPr lang="en-US" sz="7064" b="1" spc="-20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algn="ctr" defTabSz="609387"/>
            <a:r>
              <a:rPr lang="zh-TW" altLang="en-US" sz="4666" b="1" spc="-2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轉換為</a:t>
            </a:r>
            <a:endParaRPr lang="en-US" sz="4666" b="1" spc="-20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algn="ctr" defTabSz="609387"/>
            <a:r>
              <a:rPr lang="en-US" altLang="zh-TW" sz="9263" b="1" spc="-2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&gt;</a:t>
            </a:r>
            <a:r>
              <a:rPr lang="en-US" sz="9263" b="1" spc="-2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60,000,000 BV !!!!!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92F6EB-BF2A-3A4B-9133-CBBBF2B0DE73}"/>
              </a:ext>
            </a:extLst>
          </p:cNvPr>
          <p:cNvSpPr/>
          <p:nvPr/>
        </p:nvSpPr>
        <p:spPr>
          <a:xfrm>
            <a:off x="1588" y="893"/>
            <a:ext cx="304721" cy="6856214"/>
          </a:xfrm>
          <a:prstGeom prst="rect">
            <a:avLst/>
          </a:prstGeom>
          <a:solidFill>
            <a:srgbClr val="46A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059EF3B8-AEB5-634A-A560-DAFC3C6481E3}"/>
              </a:ext>
            </a:extLst>
          </p:cNvPr>
          <p:cNvSpPr/>
          <p:nvPr/>
        </p:nvSpPr>
        <p:spPr>
          <a:xfrm rot="5400000">
            <a:off x="54" y="4398181"/>
            <a:ext cx="940155" cy="937088"/>
          </a:xfrm>
          <a:prstGeom prst="triangle">
            <a:avLst/>
          </a:prstGeom>
          <a:solidFill>
            <a:srgbClr val="46A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193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27B3D1-7CD3-4E4E-88D1-4D11F4D62AEA}"/>
              </a:ext>
            </a:extLst>
          </p:cNvPr>
          <p:cNvSpPr txBox="1">
            <a:spLocks/>
          </p:cNvSpPr>
          <p:nvPr/>
        </p:nvSpPr>
        <p:spPr>
          <a:xfrm>
            <a:off x="1218188" y="509503"/>
            <a:ext cx="10972226" cy="1388114"/>
          </a:xfrm>
          <a:prstGeom prst="rect">
            <a:avLst/>
          </a:prstGeom>
        </p:spPr>
        <p:txBody>
          <a:bodyPr vert="horz" lIns="121869" tIns="60935" rIns="121869" bIns="60935" rtlCol="0" anchor="ctr">
            <a:noAutofit/>
          </a:bodyPr>
          <a:lstStyle>
            <a:lvl1pPr algn="ctr" defTabSz="91424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 defTabSz="1218594">
              <a:lnSpc>
                <a:spcPts val="3306"/>
              </a:lnSpc>
            </a:pP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在美安全球市場，在</a:t>
            </a:r>
            <a:r>
              <a:rPr lang="en-US" altLang="zh-TW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2017</a:t>
            </a: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年*最高的</a:t>
            </a:r>
            <a:r>
              <a:rPr lang="en-US" altLang="zh-TW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TLS</a:t>
            </a: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生產力的市場：</a:t>
            </a:r>
            <a:endParaRPr lang="en-US" sz="31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2DDC83-651B-2448-8607-146EC8173244}"/>
              </a:ext>
            </a:extLst>
          </p:cNvPr>
          <p:cNvSpPr/>
          <p:nvPr/>
        </p:nvSpPr>
        <p:spPr>
          <a:xfrm>
            <a:off x="3587127" y="5909961"/>
            <a:ext cx="5015452" cy="492315"/>
          </a:xfrm>
          <a:prstGeom prst="rect">
            <a:avLst/>
          </a:prstGeom>
          <a:noFill/>
        </p:spPr>
        <p:txBody>
          <a:bodyPr wrap="none" lIns="121888" tIns="60944" rIns="121888" bIns="60944">
            <a:spAutoFit/>
          </a:bodyPr>
          <a:lstStyle/>
          <a:p>
            <a:pPr algn="ctr" defTabSz="609387"/>
            <a:r>
              <a:rPr lang="en-US" sz="23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*</a:t>
            </a:r>
            <a:r>
              <a:rPr lang="zh-TW" altLang="en-US" sz="23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馬來西亞剛開業，墨西哥沒有上升</a:t>
            </a:r>
            <a:endParaRPr lang="en-US" sz="23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Moon 10">
            <a:extLst>
              <a:ext uri="{FF2B5EF4-FFF2-40B4-BE49-F238E27FC236}">
                <a16:creationId xmlns:a16="http://schemas.microsoft.com/office/drawing/2014/main" id="{BB0E7462-EEB1-EC46-B907-F751B585236A}"/>
              </a:ext>
            </a:extLst>
          </p:cNvPr>
          <p:cNvSpPr/>
          <p:nvPr/>
        </p:nvSpPr>
        <p:spPr>
          <a:xfrm rot="5400000">
            <a:off x="5860729" y="-3368592"/>
            <a:ext cx="732793" cy="11236766"/>
          </a:xfrm>
          <a:custGeom>
            <a:avLst/>
            <a:gdLst>
              <a:gd name="connsiteX0" fmla="*/ 164891 w 164891"/>
              <a:gd name="connsiteY0" fmla="*/ 884420 h 884420"/>
              <a:gd name="connsiteX1" fmla="*/ 0 w 164891"/>
              <a:gd name="connsiteY1" fmla="*/ 442210 h 884420"/>
              <a:gd name="connsiteX2" fmla="*/ 164891 w 164891"/>
              <a:gd name="connsiteY2" fmla="*/ 0 h 884420"/>
              <a:gd name="connsiteX3" fmla="*/ 82445 w 164891"/>
              <a:gd name="connsiteY3" fmla="*/ 442211 h 884420"/>
              <a:gd name="connsiteX4" fmla="*/ 164891 w 164891"/>
              <a:gd name="connsiteY4" fmla="*/ 884422 h 884420"/>
              <a:gd name="connsiteX5" fmla="*/ 164891 w 164891"/>
              <a:gd name="connsiteY5" fmla="*/ 884420 h 884420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126895 w 209341"/>
              <a:gd name="connsiteY3" fmla="*/ 442211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341" h="884422">
                <a:moveTo>
                  <a:pt x="209341" y="884420"/>
                </a:moveTo>
                <a:cubicBezTo>
                  <a:pt x="118274" y="884420"/>
                  <a:pt x="0" y="689611"/>
                  <a:pt x="0" y="445385"/>
                </a:cubicBezTo>
                <a:cubicBezTo>
                  <a:pt x="0" y="201159"/>
                  <a:pt x="118274" y="0"/>
                  <a:pt x="209341" y="0"/>
                </a:cubicBezTo>
                <a:cubicBezTo>
                  <a:pt x="157440" y="104392"/>
                  <a:pt x="79270" y="179324"/>
                  <a:pt x="82445" y="439036"/>
                </a:cubicBezTo>
                <a:cubicBezTo>
                  <a:pt x="85620" y="698748"/>
                  <a:pt x="157440" y="780030"/>
                  <a:pt x="209341" y="884422"/>
                </a:cubicBezTo>
                <a:lnTo>
                  <a:pt x="209341" y="884420"/>
                </a:lnTo>
                <a:close/>
              </a:path>
            </a:pathLst>
          </a:custGeom>
          <a:gradFill flip="none" rotWithShape="1">
            <a:gsLst>
              <a:gs pos="47000">
                <a:schemeClr val="tx2">
                  <a:lumMod val="60000"/>
                  <a:lumOff val="40000"/>
                </a:schemeClr>
              </a:gs>
              <a:gs pos="0">
                <a:schemeClr val="tx2"/>
              </a:gs>
              <a:gs pos="9100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89F195-3930-9C4B-B5A7-1059AF273046}"/>
              </a:ext>
            </a:extLst>
          </p:cNvPr>
          <p:cNvGrpSpPr/>
          <p:nvPr/>
        </p:nvGrpSpPr>
        <p:grpSpPr>
          <a:xfrm>
            <a:off x="4258868" y="2606366"/>
            <a:ext cx="3665456" cy="824517"/>
            <a:chOff x="3193792" y="1954613"/>
            <a:chExt cx="2749808" cy="6185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66C0E2-FD9F-0A44-957D-DFD0500F95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120" t="2344" r="120" b="52668"/>
            <a:stretch/>
          </p:blipFill>
          <p:spPr>
            <a:xfrm>
              <a:off x="3193792" y="1954613"/>
              <a:ext cx="2749808" cy="61854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29C1B5-F7AE-DC43-909C-F30A30827557}"/>
                </a:ext>
              </a:extLst>
            </p:cNvPr>
            <p:cNvSpPr/>
            <p:nvPr/>
          </p:nvSpPr>
          <p:spPr>
            <a:xfrm>
              <a:off x="3785309" y="2079221"/>
              <a:ext cx="1566775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387"/>
              <a:r>
                <a:rPr lang="zh-TW" altLang="en-US" sz="2399" b="1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</a:rPr>
                <a:t>澳洲 上升</a:t>
              </a:r>
              <a:r>
                <a:rPr lang="en-US" sz="2399" b="1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</a:rPr>
                <a:t> 12%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935901-63A2-4C4B-9602-B064042BF2B5}"/>
              </a:ext>
            </a:extLst>
          </p:cNvPr>
          <p:cNvGrpSpPr/>
          <p:nvPr/>
        </p:nvGrpSpPr>
        <p:grpSpPr>
          <a:xfrm>
            <a:off x="483096" y="3537952"/>
            <a:ext cx="3661051" cy="824517"/>
            <a:chOff x="3193792" y="1954613"/>
            <a:chExt cx="2746504" cy="61854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E5A91D6-565E-A54B-8392-31BEEFAB3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83" t="-320" r="120" b="57665"/>
            <a:stretch/>
          </p:blipFill>
          <p:spPr>
            <a:xfrm>
              <a:off x="3193792" y="1954613"/>
              <a:ext cx="2746504" cy="61854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2EA8C6-23B8-1747-A991-6611215B5342}"/>
                </a:ext>
              </a:extLst>
            </p:cNvPr>
            <p:cNvSpPr/>
            <p:nvPr/>
          </p:nvSpPr>
          <p:spPr>
            <a:xfrm>
              <a:off x="3785308" y="2079221"/>
              <a:ext cx="1566775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594"/>
              <a:r>
                <a:rPr lang="zh-TW" altLang="en-US" sz="2399" b="1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</a:rPr>
                <a:t>美國 上升</a:t>
              </a:r>
              <a:r>
                <a:rPr lang="en-US" sz="2399" b="1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</a:rPr>
                <a:t> 15%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C8123FD-52B9-5442-A478-5699A200B7B1}"/>
              </a:ext>
            </a:extLst>
          </p:cNvPr>
          <p:cNvGrpSpPr/>
          <p:nvPr/>
        </p:nvGrpSpPr>
        <p:grpSpPr>
          <a:xfrm>
            <a:off x="4258866" y="3537952"/>
            <a:ext cx="3665456" cy="824517"/>
            <a:chOff x="3190486" y="1954613"/>
            <a:chExt cx="2749808" cy="61854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F4B9514-7497-0E48-AE5C-B6F433A08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8769" b="46243"/>
            <a:stretch/>
          </p:blipFill>
          <p:spPr>
            <a:xfrm>
              <a:off x="3190486" y="1954613"/>
              <a:ext cx="2749808" cy="61854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ED13B4-75CC-9E46-86B0-3AA7FF089337}"/>
                </a:ext>
              </a:extLst>
            </p:cNvPr>
            <p:cNvSpPr/>
            <p:nvPr/>
          </p:nvSpPr>
          <p:spPr>
            <a:xfrm>
              <a:off x="3669894" y="2079221"/>
              <a:ext cx="1797607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387"/>
              <a:r>
                <a:rPr lang="zh-TW" altLang="en-US" sz="2399" b="1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</a:rPr>
                <a:t>加拿大 上升</a:t>
              </a:r>
              <a:r>
                <a:rPr lang="en-US" sz="2399" b="1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</a:rPr>
                <a:t> 26%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F3CA31-71B4-FD47-A3D6-B5E3F19FFF02}"/>
              </a:ext>
            </a:extLst>
          </p:cNvPr>
          <p:cNvGrpSpPr/>
          <p:nvPr/>
        </p:nvGrpSpPr>
        <p:grpSpPr>
          <a:xfrm>
            <a:off x="4258867" y="4459715"/>
            <a:ext cx="3665456" cy="824516"/>
            <a:chOff x="3193793" y="1954614"/>
            <a:chExt cx="2749808" cy="61854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0E51F51-12BC-ED45-8F2C-62114484E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27935" b="38265"/>
            <a:stretch/>
          </p:blipFill>
          <p:spPr>
            <a:xfrm>
              <a:off x="3193793" y="1954614"/>
              <a:ext cx="2749808" cy="61854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4C89A96-1A38-0748-AF37-CA6E18185E7C}"/>
                </a:ext>
              </a:extLst>
            </p:cNvPr>
            <p:cNvSpPr/>
            <p:nvPr/>
          </p:nvSpPr>
          <p:spPr>
            <a:xfrm>
              <a:off x="3611584" y="2079221"/>
              <a:ext cx="1914226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594"/>
              <a:r>
                <a:rPr lang="zh-TW" altLang="en-US" sz="2399" b="1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</a:rPr>
                <a:t>新加坡 上升</a:t>
              </a:r>
              <a:r>
                <a:rPr lang="en-US" sz="2399" b="1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</a:rPr>
                <a:t> 140%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D922CB-A57D-494A-8CB8-31A746723769}"/>
              </a:ext>
            </a:extLst>
          </p:cNvPr>
          <p:cNvGrpSpPr/>
          <p:nvPr/>
        </p:nvGrpSpPr>
        <p:grpSpPr>
          <a:xfrm>
            <a:off x="8039042" y="3537952"/>
            <a:ext cx="3656647" cy="824517"/>
            <a:chOff x="3187180" y="1954613"/>
            <a:chExt cx="2743199" cy="61854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6C3C7DA-BF1A-C14E-8A50-6C6DCC729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60" t="18530" b="36535"/>
            <a:stretch/>
          </p:blipFill>
          <p:spPr>
            <a:xfrm>
              <a:off x="3187180" y="1954613"/>
              <a:ext cx="2743199" cy="61854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769B41F-1CD6-4E40-8B05-CC3D9853E6E0}"/>
                </a:ext>
              </a:extLst>
            </p:cNvPr>
            <p:cNvSpPr/>
            <p:nvPr/>
          </p:nvSpPr>
          <p:spPr>
            <a:xfrm>
              <a:off x="3785309" y="2079221"/>
              <a:ext cx="1566775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387"/>
              <a:r>
                <a:rPr lang="zh-TW" altLang="en-US" sz="2399" b="1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</a:rPr>
                <a:t>英國 上升</a:t>
              </a:r>
              <a:r>
                <a:rPr lang="en-US" sz="2399" b="1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</a:rPr>
                <a:t> 48%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11501DA-F397-134B-A3E8-9BF5828FFCCA}"/>
              </a:ext>
            </a:extLst>
          </p:cNvPr>
          <p:cNvGrpSpPr/>
          <p:nvPr/>
        </p:nvGrpSpPr>
        <p:grpSpPr>
          <a:xfrm>
            <a:off x="343558" y="4408373"/>
            <a:ext cx="4054844" cy="1140002"/>
            <a:chOff x="3193794" y="1953435"/>
            <a:chExt cx="2746504" cy="61854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24BDC7F-CF95-C249-BDA9-A68AD6364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3794" y="1953435"/>
              <a:ext cx="2746504" cy="618548"/>
            </a:xfrm>
            <a:prstGeom prst="rect">
              <a:avLst/>
            </a:prstGeom>
            <a:ln w="57150">
              <a:solidFill>
                <a:schemeClr val="accent2"/>
              </a:solidFill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72D0DF5-DBF3-B24A-8568-5874634E1164}"/>
                </a:ext>
              </a:extLst>
            </p:cNvPr>
            <p:cNvSpPr/>
            <p:nvPr/>
          </p:nvSpPr>
          <p:spPr>
            <a:xfrm>
              <a:off x="3526944" y="2102028"/>
              <a:ext cx="2051800" cy="317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594"/>
              <a:r>
                <a:rPr lang="zh-TW" altLang="en-US" sz="3199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軟正黑體" panose="020B0604030504040204" pitchFamily="34" charset="-120"/>
                </a:rPr>
                <a:t>香港 上升 </a:t>
              </a:r>
              <a:r>
                <a:rPr lang="en-US" sz="3199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軟正黑體" panose="020B0604030504040204" pitchFamily="34" charset="-120"/>
                </a:rPr>
                <a:t> 117%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BB0E28-DAEA-794A-B0D9-98A848DEAA5F}"/>
              </a:ext>
            </a:extLst>
          </p:cNvPr>
          <p:cNvGrpSpPr/>
          <p:nvPr/>
        </p:nvGrpSpPr>
        <p:grpSpPr>
          <a:xfrm>
            <a:off x="8039042" y="4459716"/>
            <a:ext cx="3656647" cy="824514"/>
            <a:chOff x="3200400" y="1947245"/>
            <a:chExt cx="2743199" cy="61854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27369B6-4A66-C940-9FEC-B3E36FB44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00400" y="1947245"/>
              <a:ext cx="2743199" cy="618547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6D122FE-CABF-BC47-95AE-FF8A339023D5}"/>
                </a:ext>
              </a:extLst>
            </p:cNvPr>
            <p:cNvSpPr/>
            <p:nvPr/>
          </p:nvSpPr>
          <p:spPr>
            <a:xfrm>
              <a:off x="3727000" y="2079221"/>
              <a:ext cx="1683394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387"/>
              <a:r>
                <a:rPr lang="zh-TW" altLang="en-US" sz="2399" b="1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</a:rPr>
                <a:t>台灣 上升</a:t>
              </a:r>
              <a:r>
                <a:rPr lang="en-US" sz="2399" b="1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</a:rPr>
                <a:t> 180%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036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223" y="5949929"/>
            <a:ext cx="1525510" cy="48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88" y="333317"/>
            <a:ext cx="4210684" cy="895694"/>
          </a:xfrm>
          <a:prstGeom prst="rect">
            <a:avLst/>
          </a:prstGeom>
          <a:solidFill>
            <a:srgbClr val="0099CC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335" y="1397256"/>
            <a:ext cx="4274225" cy="4030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387"/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網址：</a:t>
            </a:r>
            <a:r>
              <a:rPr lang="en-US" sz="3199" dirty="0">
                <a:solidFill>
                  <a:prstClr val="black"/>
                </a:solidFill>
                <a:latin typeface="Calibri"/>
              </a:rPr>
              <a:t>HK.TLSSLIM.COM</a:t>
            </a:r>
          </a:p>
          <a:p>
            <a:pPr defTabSz="609387"/>
            <a:endParaRPr lang="en-US" sz="31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en-US" altLang="zh-TW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TLS</a:t>
            </a: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產品單張</a:t>
            </a:r>
            <a:endParaRPr lang="en-US" sz="31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飲食計劃</a:t>
            </a:r>
            <a:endParaRPr lang="en-US" sz="31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食譜</a:t>
            </a:r>
            <a:endParaRPr lang="en-US" sz="31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教育影片</a:t>
            </a: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成功個案</a:t>
            </a: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體重管理問卷</a:t>
            </a:r>
            <a:endParaRPr lang="en-US" sz="31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1225" y="458793"/>
            <a:ext cx="3681686" cy="779556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609387"/>
            <a:r>
              <a:rPr lang="zh-TW" altLang="en-US" sz="4266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Gill Sans SemiBold"/>
              </a:rPr>
              <a:t>工具</a:t>
            </a:r>
            <a:endParaRPr lang="en-US" sz="4266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微軟正黑體" panose="020B0604030504040204" pitchFamily="34" charset="-120"/>
              <a:cs typeface="Gill Sans SemiBold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775519" y="333317"/>
            <a:ext cx="7071509" cy="15124551"/>
            <a:chOff x="3581380" y="249382"/>
            <a:chExt cx="5305013" cy="11346368"/>
          </a:xfrm>
        </p:grpSpPr>
        <p:grpSp>
          <p:nvGrpSpPr>
            <p:cNvPr id="18" name="Group 17"/>
            <p:cNvGrpSpPr/>
            <p:nvPr/>
          </p:nvGrpSpPr>
          <p:grpSpPr>
            <a:xfrm>
              <a:off x="3581380" y="249382"/>
              <a:ext cx="5305013" cy="11346368"/>
              <a:chOff x="3581380" y="249382"/>
              <a:chExt cx="5305013" cy="11346368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81380" y="249382"/>
                <a:ext cx="5300682" cy="443383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81380" y="4828698"/>
                <a:ext cx="5300682" cy="2867775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81381" y="7543799"/>
                <a:ext cx="5305012" cy="4051951"/>
              </a:xfrm>
              <a:prstGeom prst="rect">
                <a:avLst/>
              </a:prstGeom>
            </p:spPr>
          </p:pic>
        </p:grpSp>
        <p:sp>
          <p:nvSpPr>
            <p:cNvPr id="20" name="Rectangle 19"/>
            <p:cNvSpPr/>
            <p:nvPr/>
          </p:nvSpPr>
          <p:spPr>
            <a:xfrm>
              <a:off x="3886200" y="860015"/>
              <a:ext cx="1204546" cy="138812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22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8.33333E-7 -4.5679E-6 L -0.00052 -1.1027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55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518" y="333318"/>
            <a:ext cx="7065735" cy="591023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81840" y="1147283"/>
            <a:ext cx="1605643" cy="18503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1380" y="1397256"/>
            <a:ext cx="4367174" cy="4030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387"/>
            <a:r>
              <a:rPr lang="zh-TW" altLang="en-US" sz="3199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網址：</a:t>
            </a:r>
            <a:r>
              <a:rPr lang="en-US" sz="3199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 HK.TLSSLIM.COM</a:t>
            </a:r>
          </a:p>
          <a:p>
            <a:pPr defTabSz="609387"/>
            <a:endParaRPr lang="en-US" sz="3199" dirty="0">
              <a:solidFill>
                <a:prstClr val="black"/>
              </a:solidFill>
              <a:latin typeface="Calibri"/>
              <a:ea typeface="華康儷中黑" panose="020B0509000000000000" pitchFamily="49" charset="-120"/>
            </a:endParaRP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en-US" altLang="zh-TW" sz="3199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TLS</a:t>
            </a:r>
            <a:r>
              <a:rPr lang="zh-TW" altLang="en-US" sz="3199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 產品單張</a:t>
            </a:r>
            <a:endParaRPr lang="en-US" sz="3199" dirty="0">
              <a:solidFill>
                <a:prstClr val="black"/>
              </a:solidFill>
              <a:latin typeface="Calibri"/>
              <a:ea typeface="華康儷中黑" panose="020B0509000000000000" pitchFamily="49" charset="-120"/>
            </a:endParaRP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zh-TW" altLang="en-US" sz="3199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飲食計劃</a:t>
            </a:r>
            <a:endParaRPr lang="en-US" sz="3199" dirty="0">
              <a:solidFill>
                <a:prstClr val="black"/>
              </a:solidFill>
              <a:latin typeface="Calibri"/>
              <a:ea typeface="華康儷中黑" panose="020B0509000000000000" pitchFamily="49" charset="-120"/>
            </a:endParaRP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zh-TW" altLang="en-US" sz="3199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食譜</a:t>
            </a:r>
            <a:endParaRPr lang="en-US" sz="3199" dirty="0">
              <a:solidFill>
                <a:prstClr val="black"/>
              </a:solidFill>
              <a:latin typeface="Calibri"/>
              <a:ea typeface="華康儷中黑" panose="020B0509000000000000" pitchFamily="49" charset="-120"/>
            </a:endParaRP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zh-TW" altLang="en-US" sz="3199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教育影片</a:t>
            </a:r>
            <a:r>
              <a:rPr lang="en-US" sz="3199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 </a:t>
            </a: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zh-TW" altLang="en-US" sz="3199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成功個案</a:t>
            </a:r>
            <a:r>
              <a:rPr lang="en-US" sz="3199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 </a:t>
            </a: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zh-TW" altLang="en-US" sz="3199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體重管理問卷</a:t>
            </a:r>
            <a:endParaRPr lang="en-US" sz="3199" dirty="0">
              <a:solidFill>
                <a:prstClr val="black"/>
              </a:solidFill>
              <a:latin typeface="Calibri"/>
              <a:ea typeface="華康儷中黑" panose="020B0509000000000000" pitchFamily="49" charset="-120"/>
            </a:endParaRPr>
          </a:p>
        </p:txBody>
      </p:sp>
      <p:pic>
        <p:nvPicPr>
          <p:cNvPr id="11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223" y="5949929"/>
            <a:ext cx="1525510" cy="48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88" y="333317"/>
            <a:ext cx="4210684" cy="895694"/>
          </a:xfrm>
          <a:prstGeom prst="rect">
            <a:avLst/>
          </a:prstGeom>
          <a:solidFill>
            <a:srgbClr val="0099CC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1382" y="367621"/>
            <a:ext cx="3833412" cy="779556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609387"/>
            <a:r>
              <a:rPr lang="zh-TW" altLang="en-US" sz="4266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Gill Sans SemiBold"/>
              </a:rPr>
              <a:t>工具</a:t>
            </a:r>
            <a:endParaRPr lang="en-US" sz="4266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Gill Sans Semi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4651" t="29674" r="46397" b="23882"/>
          <a:stretch/>
        </p:blipFill>
        <p:spPr>
          <a:xfrm>
            <a:off x="7168060" y="1147281"/>
            <a:ext cx="1880237" cy="28797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93804" y="938496"/>
            <a:ext cx="536303" cy="208786"/>
          </a:xfrm>
          <a:prstGeom prst="rect">
            <a:avLst/>
          </a:prstGeom>
          <a:noFill/>
          <a:ln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790" r="3802"/>
          <a:stretch/>
        </p:blipFill>
        <p:spPr>
          <a:xfrm>
            <a:off x="4333" y="1239798"/>
            <a:ext cx="7189470" cy="6902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" y="1242972"/>
            <a:ext cx="7184014" cy="6798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71519">
            <a:off x="5232997" y="1367934"/>
            <a:ext cx="2822634" cy="402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606" y="1229011"/>
            <a:ext cx="7171599" cy="68296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61113">
            <a:off x="4992396" y="1380995"/>
            <a:ext cx="3060736" cy="3982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2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75518" y="333318"/>
            <a:ext cx="7065735" cy="5910233"/>
            <a:chOff x="3581380" y="249382"/>
            <a:chExt cx="5300682" cy="443383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81380" y="249382"/>
              <a:ext cx="5300682" cy="443383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894666" y="888022"/>
              <a:ext cx="1065505" cy="68473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588" y="333317"/>
            <a:ext cx="4210684" cy="895694"/>
          </a:xfrm>
          <a:prstGeom prst="rect">
            <a:avLst/>
          </a:prstGeom>
          <a:solidFill>
            <a:srgbClr val="0099CC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1225" y="467703"/>
            <a:ext cx="3681686" cy="779556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609387"/>
            <a:r>
              <a:rPr lang="zh-TW" altLang="en-US" sz="4266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Gill Sans SemiBold"/>
              </a:rPr>
              <a:t>工具</a:t>
            </a:r>
            <a:endParaRPr lang="en-US" sz="4266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微軟正黑體" panose="020B0604030504040204" pitchFamily="34" charset="-120"/>
              <a:cs typeface="Gill Sans SemiBold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890" y="5417592"/>
            <a:ext cx="1256005" cy="126290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85807" y="6018128"/>
            <a:ext cx="2514554" cy="662370"/>
          </a:xfrm>
          <a:prstGeom prst="rect">
            <a:avLst/>
          </a:prstGeom>
          <a:noFill/>
          <a:ln w="19050">
            <a:solidFill>
              <a:srgbClr val="239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6215" y="6181672"/>
            <a:ext cx="2729136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387">
              <a:lnSpc>
                <a:spcPts val="2399"/>
              </a:lnSpc>
            </a:pPr>
            <a:r>
              <a:rPr lang="en-US" sz="2399" b="1" dirty="0">
                <a:solidFill>
                  <a:srgbClr val="239DDF"/>
                </a:solidFill>
                <a:latin typeface="Calibri"/>
                <a:ea typeface="華康儷中黑" panose="020B0509000000000000" pitchFamily="49" charset="-120"/>
              </a:rPr>
              <a:t>TLS </a:t>
            </a:r>
            <a:r>
              <a:rPr lang="zh-TW" altLang="en-US" sz="2399" b="1" dirty="0">
                <a:solidFill>
                  <a:srgbClr val="239DDF"/>
                </a:solidFill>
                <a:latin typeface="Calibri"/>
                <a:ea typeface="華康儷中黑" panose="020B0509000000000000" pitchFamily="49" charset="-120"/>
              </a:rPr>
              <a:t>體重管理問卷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72200" y="5439069"/>
            <a:ext cx="2540858" cy="723711"/>
            <a:chOff x="-12068" y="3827443"/>
            <a:chExt cx="1906140" cy="54292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385" y="3827443"/>
              <a:ext cx="1581150" cy="54292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/>
            <a:srcRect r="89014"/>
            <a:stretch/>
          </p:blipFill>
          <p:spPr>
            <a:xfrm>
              <a:off x="1720370" y="3827443"/>
              <a:ext cx="173702" cy="54292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/>
            <a:srcRect r="89014"/>
            <a:stretch/>
          </p:blipFill>
          <p:spPr>
            <a:xfrm>
              <a:off x="-12068" y="3827443"/>
              <a:ext cx="173702" cy="542925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211381" y="1397256"/>
            <a:ext cx="4274225" cy="4030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387"/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網址：</a:t>
            </a:r>
            <a:r>
              <a:rPr lang="en-US" sz="3199" dirty="0">
                <a:solidFill>
                  <a:prstClr val="black"/>
                </a:solidFill>
                <a:latin typeface="Calibri"/>
              </a:rPr>
              <a:t>HK.TLSSLIM.COM</a:t>
            </a:r>
          </a:p>
          <a:p>
            <a:pPr defTabSz="609387"/>
            <a:endParaRPr lang="en-US" sz="31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en-US" altLang="zh-TW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TLS</a:t>
            </a: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 產品單張</a:t>
            </a:r>
            <a:endParaRPr lang="en-US" sz="31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飲食計劃</a:t>
            </a:r>
            <a:endParaRPr lang="en-US" sz="31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食譜</a:t>
            </a:r>
            <a:endParaRPr lang="en-US" sz="31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教育影片</a:t>
            </a: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成功個案</a:t>
            </a: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體重管理問卷</a:t>
            </a:r>
            <a:endParaRPr lang="en-US" sz="31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5093" t="25481" r="69603" b="43279"/>
          <a:stretch/>
        </p:blipFill>
        <p:spPr>
          <a:xfrm>
            <a:off x="5146496" y="1131689"/>
            <a:ext cx="1999703" cy="255124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193124" y="3100914"/>
            <a:ext cx="1829734" cy="187520"/>
          </a:xfrm>
          <a:prstGeom prst="rect">
            <a:avLst/>
          </a:prstGeom>
          <a:noFill/>
          <a:ln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12" y="1131687"/>
            <a:ext cx="7078743" cy="647326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736044" y="5800924"/>
            <a:ext cx="2089513" cy="392541"/>
          </a:xfrm>
          <a:prstGeom prst="rect">
            <a:avLst/>
          </a:prstGeom>
          <a:noFill/>
          <a:ln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9504" y="1131688"/>
            <a:ext cx="7166276" cy="554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1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88" y="333317"/>
            <a:ext cx="4210684" cy="895694"/>
          </a:xfrm>
          <a:prstGeom prst="rect">
            <a:avLst/>
          </a:prstGeom>
          <a:solidFill>
            <a:srgbClr val="0099CC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1225" y="467703"/>
            <a:ext cx="3681686" cy="779556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609387"/>
            <a:r>
              <a:rPr lang="zh-TW" altLang="en-US" sz="4266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Gill Sans SemiBold"/>
              </a:rPr>
              <a:t>工具</a:t>
            </a:r>
            <a:endParaRPr lang="en-US" sz="4266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Gill Sans SemiBold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890" y="5417592"/>
            <a:ext cx="1256005" cy="126290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85807" y="6018128"/>
            <a:ext cx="2514554" cy="662370"/>
          </a:xfrm>
          <a:prstGeom prst="rect">
            <a:avLst/>
          </a:prstGeom>
          <a:noFill/>
          <a:ln w="19050">
            <a:solidFill>
              <a:srgbClr val="239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6215" y="6181672"/>
            <a:ext cx="2729136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387">
              <a:lnSpc>
                <a:spcPts val="2399"/>
              </a:lnSpc>
            </a:pPr>
            <a:r>
              <a:rPr lang="en-US" sz="2399" b="1" dirty="0">
                <a:solidFill>
                  <a:srgbClr val="239DDF"/>
                </a:solidFill>
                <a:latin typeface="Calibri"/>
                <a:ea typeface="華康儷中黑" panose="020B0509000000000000" pitchFamily="49" charset="-120"/>
              </a:rPr>
              <a:t>TLS </a:t>
            </a:r>
            <a:r>
              <a:rPr lang="zh-TW" altLang="en-US" sz="2399" b="1" dirty="0">
                <a:solidFill>
                  <a:srgbClr val="239DDF"/>
                </a:solidFill>
                <a:latin typeface="Calibri"/>
                <a:ea typeface="華康儷中黑" panose="020B0509000000000000" pitchFamily="49" charset="-120"/>
              </a:rPr>
              <a:t>體重管理問卷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72200" y="5439069"/>
            <a:ext cx="2540858" cy="723711"/>
            <a:chOff x="-12068" y="3827443"/>
            <a:chExt cx="1906140" cy="54292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385" y="3827443"/>
              <a:ext cx="1581150" cy="54292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r="89014"/>
            <a:stretch/>
          </p:blipFill>
          <p:spPr>
            <a:xfrm>
              <a:off x="1720370" y="3827443"/>
              <a:ext cx="173702" cy="54292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r="89014"/>
            <a:stretch/>
          </p:blipFill>
          <p:spPr>
            <a:xfrm>
              <a:off x="-12068" y="3827443"/>
              <a:ext cx="173702" cy="542925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173289" y="1397256"/>
            <a:ext cx="4274225" cy="4030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387"/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網址：</a:t>
            </a: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HK.TLSSLIM.COM</a:t>
            </a:r>
          </a:p>
          <a:p>
            <a:pPr defTabSz="609387"/>
            <a:endParaRPr lang="en-US" sz="31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en-US" altLang="zh-TW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TLS</a:t>
            </a: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 產品單張</a:t>
            </a:r>
            <a:endParaRPr lang="en-US" sz="31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飲食計劃</a:t>
            </a:r>
            <a:endParaRPr lang="en-US" sz="31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食譜</a:t>
            </a:r>
            <a:endParaRPr lang="en-US" sz="31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教育影片</a:t>
            </a: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成功個案</a:t>
            </a: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</a:p>
          <a:p>
            <a:pPr marL="457052" indent="-457052" defTabSz="609387">
              <a:buFont typeface="Arial" panose="020B0604020202020204" pitchFamily="34" charset="0"/>
              <a:buChar char="•"/>
            </a:pP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體重管理問卷</a:t>
            </a:r>
            <a:endParaRPr lang="en-US" sz="31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775519" y="1134242"/>
            <a:ext cx="7227796" cy="15296435"/>
            <a:chOff x="3515712" y="888022"/>
            <a:chExt cx="5422259" cy="1147531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5713" y="888022"/>
              <a:ext cx="5422258" cy="45135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5713" y="5321312"/>
              <a:ext cx="5366349" cy="446034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/>
            <a:srcRect t="6049"/>
            <a:stretch/>
          </p:blipFill>
          <p:spPr>
            <a:xfrm>
              <a:off x="3515712" y="9598885"/>
              <a:ext cx="5366349" cy="276445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775518" y="893"/>
            <a:ext cx="7065735" cy="1133348"/>
            <a:chOff x="3581380" y="0"/>
            <a:chExt cx="5300682" cy="85023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/>
            <a:srcRect b="86449"/>
            <a:stretch/>
          </p:blipFill>
          <p:spPr>
            <a:xfrm>
              <a:off x="3581380" y="249382"/>
              <a:ext cx="5300682" cy="6008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581380" y="0"/>
              <a:ext cx="5300682" cy="249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87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83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19753E-6 L -0.00052 -1.0771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53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223" y="5949929"/>
            <a:ext cx="1525510" cy="48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88" y="333317"/>
            <a:ext cx="4210684" cy="895694"/>
          </a:xfrm>
          <a:prstGeom prst="rect">
            <a:avLst/>
          </a:prstGeom>
          <a:solidFill>
            <a:srgbClr val="0099CC">
              <a:alpha val="7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1225" y="427292"/>
            <a:ext cx="3681686" cy="779556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609387"/>
            <a:r>
              <a:rPr lang="zh-TW" altLang="en-US" sz="4266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Gill Sans SemiBold"/>
              </a:rPr>
              <a:t>工具</a:t>
            </a:r>
            <a:endParaRPr lang="en-US" sz="4266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Gill Sans Semi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7519" y="1472333"/>
            <a:ext cx="3908671" cy="3046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387"/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HKBlog.tlsSlim.com</a:t>
            </a:r>
          </a:p>
          <a:p>
            <a:pPr defTabSz="609387"/>
            <a:endParaRPr lang="en-US" sz="31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defTabSz="609387"/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網誌題目內容包括</a:t>
            </a:r>
            <a:r>
              <a:rPr lang="en-US" altLang="zh-TW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:</a:t>
            </a:r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  <a:endParaRPr lang="en-US" altLang="zh-TW" sz="31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defTabSz="609387"/>
            <a:endParaRPr lang="en-US" altLang="zh-TW" sz="3199" dirty="0">
              <a:solidFill>
                <a:prstClr val="black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defTabSz="609387"/>
            <a:r>
              <a:rPr lang="zh-TW" alt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健康、運動、減重、食譜及飲食貼士</a:t>
            </a: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716759" y="333318"/>
            <a:ext cx="7021930" cy="15738953"/>
            <a:chOff x="3537299" y="-4892537"/>
            <a:chExt cx="5267819" cy="11807290"/>
          </a:xfrm>
        </p:grpSpPr>
        <p:grpSp>
          <p:nvGrpSpPr>
            <p:cNvPr id="22" name="Group 21"/>
            <p:cNvGrpSpPr/>
            <p:nvPr/>
          </p:nvGrpSpPr>
          <p:grpSpPr>
            <a:xfrm>
              <a:off x="3537299" y="-4892537"/>
              <a:ext cx="5267819" cy="9991146"/>
              <a:chOff x="3537299" y="-2968945"/>
              <a:chExt cx="5267819" cy="9991146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3537299" y="-2968945"/>
                <a:ext cx="5267819" cy="6689086"/>
                <a:chOff x="3653526" y="249382"/>
                <a:chExt cx="5267819" cy="6689086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53526" y="249382"/>
                  <a:ext cx="5267819" cy="3629282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53526" y="3843490"/>
                  <a:ext cx="5267819" cy="3094978"/>
                </a:xfrm>
                <a:prstGeom prst="rect">
                  <a:avLst/>
                </a:prstGeom>
              </p:spPr>
            </p:pic>
          </p:grp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37299" y="3720141"/>
                <a:ext cx="5267819" cy="3302060"/>
              </a:xfrm>
              <a:prstGeom prst="rect">
                <a:avLst/>
              </a:prstGeom>
            </p:spPr>
          </p:pic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37299" y="5143500"/>
              <a:ext cx="5267819" cy="1771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218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3.7037E-6 L -0.00122 -1.3194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65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Office Theme">
  <a:themeElements>
    <a:clrScheme name="Balan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EB884"/>
      </a:accent1>
      <a:accent2>
        <a:srgbClr val="ED8B00"/>
      </a:accent2>
      <a:accent3>
        <a:srgbClr val="A5A5A5"/>
      </a:accent3>
      <a:accent4>
        <a:srgbClr val="A3CD3A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990</Words>
  <Application>Microsoft Office PowerPoint</Application>
  <PresentationFormat>Widescreen</PresentationFormat>
  <Paragraphs>134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Gill Sans SemiBold</vt:lpstr>
      <vt:lpstr>Raleway</vt:lpstr>
      <vt:lpstr>微軟正黑體</vt:lpstr>
      <vt:lpstr>華康儷中黑</vt:lpstr>
      <vt:lpstr>Arial</vt:lpstr>
      <vt:lpstr>Calibri</vt:lpstr>
      <vt:lpstr>Calibri Light</vt:lpstr>
      <vt:lpstr>2_Office Theme</vt:lpstr>
      <vt:lpstr>4_Office Theme</vt:lpstr>
      <vt:lpstr>6_Office Theme</vt:lpstr>
      <vt:lpstr>PowerPoint Presentation</vt:lpstr>
      <vt:lpstr>“滾動全球”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Welltrim® iG </vt:lpstr>
      <vt:lpstr>PowerPoint Presentation</vt:lpstr>
      <vt:lpstr>不同之處</vt:lpstr>
      <vt:lpstr>PowerPoint Presentation</vt:lpstr>
      <vt:lpstr>PowerPoint Presentation</vt:lpstr>
      <vt:lpstr>PowerPoint Presentation</vt:lpstr>
      <vt:lpstr>TLS®靈活飲食計劃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1</cp:revision>
  <dcterms:created xsi:type="dcterms:W3CDTF">2018-10-22T09:53:48Z</dcterms:created>
  <dcterms:modified xsi:type="dcterms:W3CDTF">2018-10-22T10:01:15Z</dcterms:modified>
</cp:coreProperties>
</file>